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3" r:id="rId3"/>
    <p:sldId id="264" r:id="rId4"/>
    <p:sldId id="263" r:id="rId5"/>
    <p:sldId id="267" r:id="rId6"/>
    <p:sldId id="269" r:id="rId7"/>
    <p:sldId id="274" r:id="rId8"/>
    <p:sldId id="272" r:id="rId9"/>
    <p:sldId id="265" r:id="rId10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35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84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22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683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64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104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525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305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2099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9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43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0DDD9-C3D0-4264-AB16-97F880FCAB48}" type="datetimeFigureOut">
              <a:rPr lang="fr-FR" smtClean="0"/>
              <a:t>26/01/2015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9CC99-3F53-4AE8-9D1E-37C10AC8C3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629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3914350" y="697349"/>
            <a:ext cx="6202665" cy="5704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Le Syndicat Départemental des Energies de Seine-et-Marne </a:t>
            </a:r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Thin" panose="020F0802020204020204" pitchFamily="34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4226609" y="2014909"/>
            <a:ext cx="1869391" cy="214291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0">
            <a:schemeClr val="accent5"/>
          </a:lnRef>
          <a:fillRef idx="1001">
            <a:schemeClr val="dk2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Thin" panose="020F0802020204020204" pitchFamily="34" charset="0"/>
            </a:endParaRPr>
          </a:p>
          <a:p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Thin" panose="020F0802020204020204" pitchFamily="34" charset="0"/>
            </a:endParaRPr>
          </a:p>
          <a:p>
            <a:endParaRPr lang="fr-F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Thin" panose="020F0802020204020204" pitchFamily="34" charset="0"/>
            </a:endParaRPr>
          </a:p>
          <a:p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Thin" panose="020F0802020204020204" pitchFamily="34" charset="0"/>
            </a:endParaRPr>
          </a:p>
          <a:p>
            <a:endParaRPr lang="fr-F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Thin" panose="020F0802020204020204" pitchFamily="34" charset="0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1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6173159" y="3602038"/>
            <a:ext cx="3731654" cy="5704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Pierre YVROUD</a:t>
            </a:r>
          </a:p>
          <a:p>
            <a:pPr algn="l"/>
            <a:r>
              <a:rPr lang="fr-F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Président</a:t>
            </a:r>
            <a:endParaRPr lang="fr-F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Thin" panose="020F08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139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5344861" y="1424598"/>
            <a:ext cx="5698943" cy="1630474"/>
          </a:xfrm>
          <a:prstGeom prst="roundRect">
            <a:avLst/>
          </a:prstGeom>
        </p:spPr>
        <p:style>
          <a:lnRef idx="0">
            <a:schemeClr val="accent5"/>
          </a:lnRef>
          <a:fillRef idx="1001">
            <a:schemeClr val="dk2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Light" panose="020F0502020204020204" pitchFamily="34" charset="0"/>
              </a:rPr>
              <a:t>L’ enfouissement de tous les réseaux secs,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Light" panose="020F0502020204020204" pitchFamily="34" charset="0"/>
              </a:rPr>
              <a:t>Le renforcement,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Light" panose="020F0502020204020204" pitchFamily="34" charset="0"/>
              </a:rPr>
              <a:t>L’extension,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Light" panose="020F0502020204020204" pitchFamily="34" charset="0"/>
              </a:rPr>
              <a:t>Le contrôle du concessionnaire.</a:t>
            </a:r>
            <a:r>
              <a:rPr lang="fr-FR" sz="2200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Light" panose="020F0502020204020204" pitchFamily="34" charset="0"/>
              </a:rPr>
              <a:t> </a:t>
            </a:r>
            <a:endParaRPr lang="fr-FR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Light" panose="020F0502020204020204" pitchFamily="34" charset="0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2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844">
            <a:off x="400916" y="1599185"/>
            <a:ext cx="4331345" cy="4204619"/>
          </a:xfrm>
          <a:prstGeom prst="rect">
            <a:avLst/>
          </a:prstGeom>
        </p:spPr>
      </p:pic>
      <p:sp>
        <p:nvSpPr>
          <p:cNvPr id="13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  <p:sp>
        <p:nvSpPr>
          <p:cNvPr id="8" name="Rectangle 7"/>
          <p:cNvSpPr/>
          <p:nvPr/>
        </p:nvSpPr>
        <p:spPr>
          <a:xfrm>
            <a:off x="3400280" y="132587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Le SDESM </a:t>
            </a:r>
          </a:p>
          <a:p>
            <a:pPr algn="ctr"/>
            <a:r>
              <a:rPr lang="fr-FR" sz="2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un </a:t>
            </a:r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cœur de métier : l’électrification</a:t>
            </a:r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4592697" y="3558876"/>
            <a:ext cx="6837302" cy="1698924"/>
            <a:chOff x="4434757" y="3598869"/>
            <a:chExt cx="6837302" cy="1698924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4434757" y="4072219"/>
              <a:ext cx="6837302" cy="1225574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rgbClr val="002060"/>
                  </a:solidFill>
                  <a:latin typeface="VAG Rounded Std Thin" panose="020F0802020204020204" pitchFamily="34" charset="0"/>
                </a:rPr>
                <a:t>6 022 </a:t>
              </a:r>
              <a:r>
                <a:rPr lang="fr-FR" dirty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postes de transformation,</a:t>
              </a:r>
            </a:p>
            <a:p>
              <a:r>
                <a:rPr lang="fr-FR" dirty="0">
                  <a:solidFill>
                    <a:srgbClr val="002060"/>
                  </a:solidFill>
                  <a:latin typeface="VAG Rounded Std Thin" panose="020F0802020204020204" pitchFamily="34" charset="0"/>
                </a:rPr>
                <a:t>4 650 km</a:t>
              </a:r>
              <a:r>
                <a:rPr lang="fr-FR" dirty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 de réseau basse tension (</a:t>
              </a:r>
              <a:r>
                <a:rPr lang="fr-FR" dirty="0">
                  <a:solidFill>
                    <a:srgbClr val="002060"/>
                  </a:solidFill>
                  <a:latin typeface="VAG Rounded Std Thin" panose="020F0802020204020204" pitchFamily="34" charset="0"/>
                </a:rPr>
                <a:t>51,5 %</a:t>
              </a:r>
              <a:r>
                <a:rPr lang="fr-FR" dirty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 enfouis,  </a:t>
              </a:r>
              <a:r>
                <a:rPr lang="fr-FR" dirty="0">
                  <a:solidFill>
                    <a:srgbClr val="002060"/>
                  </a:solidFill>
                  <a:latin typeface="VAG Rounded Std Thin" panose="020F0802020204020204" pitchFamily="34" charset="0"/>
                </a:rPr>
                <a:t>219 </a:t>
              </a:r>
              <a:r>
                <a:rPr lang="fr-FR" dirty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km fils nus),</a:t>
              </a:r>
            </a:p>
            <a:p>
              <a:r>
                <a:rPr lang="fr-FR" dirty="0">
                  <a:solidFill>
                    <a:srgbClr val="002060"/>
                  </a:solidFill>
                  <a:latin typeface="VAG Rounded Std Thin" panose="020F0802020204020204" pitchFamily="34" charset="0"/>
                </a:rPr>
                <a:t>5 658 km</a:t>
              </a:r>
              <a:r>
                <a:rPr lang="fr-FR" dirty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 de réseau haute tension (</a:t>
              </a:r>
              <a:r>
                <a:rPr lang="fr-FR" dirty="0">
                  <a:solidFill>
                    <a:srgbClr val="002060"/>
                  </a:solidFill>
                  <a:latin typeface="VAG Rounded Std Thin" panose="020F0802020204020204" pitchFamily="34" charset="0"/>
                </a:rPr>
                <a:t>47 </a:t>
              </a:r>
              <a:r>
                <a:rPr lang="fr-FR" dirty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% enfouis).</a:t>
              </a:r>
              <a:endParaRPr lang="fr-FR" dirty="0" smtClean="0">
                <a:solidFill>
                  <a:srgbClr val="002060"/>
                </a:solidFill>
                <a:latin typeface="VAG Rounded Light SSi" panose="020B0500000000000000" pitchFamily="34" charset="0"/>
              </a:endParaRPr>
            </a:p>
          </p:txBody>
        </p:sp>
        <p:sp>
          <p:nvSpPr>
            <p:cNvPr id="17" name="Rectangle à coins arrondis 16"/>
            <p:cNvSpPr/>
            <p:nvPr/>
          </p:nvSpPr>
          <p:spPr>
            <a:xfrm>
              <a:off x="4800151" y="3598869"/>
              <a:ext cx="2165166" cy="554117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Quelques chiffres</a:t>
              </a:r>
            </a:p>
          </p:txBody>
        </p:sp>
      </p:grpSp>
      <p:sp>
        <p:nvSpPr>
          <p:cNvPr id="16" name="Rectangle à coins arrondis 15"/>
          <p:cNvSpPr/>
          <p:nvPr/>
        </p:nvSpPr>
        <p:spPr>
          <a:xfrm rot="528821">
            <a:off x="963067" y="4311845"/>
            <a:ext cx="2453034" cy="471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002060"/>
                </a:solidFill>
                <a:latin typeface="VAG Rounded Std Thin" panose="020F0802020204020204" pitchFamily="34" charset="0"/>
              </a:rPr>
              <a:t>606 000  habitants</a:t>
            </a:r>
            <a:endParaRPr lang="fr-FR" dirty="0">
              <a:solidFill>
                <a:srgbClr val="002060"/>
              </a:solidFill>
              <a:latin typeface="VAG Rounded Std Thin" panose="020F08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846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293520" y="211770"/>
            <a:ext cx="9022080" cy="847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Le SDESM </a:t>
            </a:r>
          </a:p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un acteur de la transition énergétique</a:t>
            </a:r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3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2393273" y="1260947"/>
            <a:ext cx="5312625" cy="2104440"/>
            <a:chOff x="485098" y="2054112"/>
            <a:chExt cx="5312625" cy="2104440"/>
          </a:xfrm>
        </p:grpSpPr>
        <p:sp>
          <p:nvSpPr>
            <p:cNvPr id="13" name="Rectangle à coins arrondis 12"/>
            <p:cNvSpPr/>
            <p:nvPr/>
          </p:nvSpPr>
          <p:spPr>
            <a:xfrm>
              <a:off x="485098" y="2479890"/>
              <a:ext cx="5312625" cy="1678662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sz="2000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Incitations financières,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sz="2000" dirty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Travaux en délégation de maître d’ouvrage,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sz="2000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Charte éclairage public,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sz="2000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Maintenance pour 300 communes,</a:t>
              </a:r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779683" y="2054112"/>
              <a:ext cx="2564211" cy="61215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4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Eclairage public </a:t>
              </a: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210170" y="3814890"/>
            <a:ext cx="4116719" cy="1065431"/>
            <a:chOff x="7045546" y="4070158"/>
            <a:chExt cx="4116719" cy="1065431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7045546" y="4647812"/>
              <a:ext cx="4116719" cy="487777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sz="2000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60 communes accompagnées.</a:t>
              </a:r>
            </a:p>
          </p:txBody>
        </p:sp>
        <p:sp>
          <p:nvSpPr>
            <p:cNvPr id="9" name="Rectangle à coins arrondis 8"/>
            <p:cNvSpPr/>
            <p:nvPr/>
          </p:nvSpPr>
          <p:spPr>
            <a:xfrm>
              <a:off x="7288876" y="4070158"/>
              <a:ext cx="3873389" cy="61215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4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Conseil en énergie partagé</a:t>
              </a: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6516722" y="4043799"/>
            <a:ext cx="4465108" cy="1103022"/>
            <a:chOff x="6438704" y="1749167"/>
            <a:chExt cx="4465108" cy="1103022"/>
          </a:xfrm>
        </p:grpSpPr>
        <p:sp>
          <p:nvSpPr>
            <p:cNvPr id="14" name="Rectangle à coins arrondis 13"/>
            <p:cNvSpPr/>
            <p:nvPr/>
          </p:nvSpPr>
          <p:spPr>
            <a:xfrm>
              <a:off x="6438704" y="2291897"/>
              <a:ext cx="4465108" cy="560292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sz="2000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Accompagnement des communes.</a:t>
              </a: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6688085" y="1749167"/>
              <a:ext cx="4114719" cy="61215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4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Groupement d’achat énergie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503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  <p:sp>
        <p:nvSpPr>
          <p:cNvPr id="28" name="Ellipse 27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4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293520" y="211770"/>
            <a:ext cx="9022080" cy="847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Le SDESM </a:t>
            </a:r>
          </a:p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un acteur de la transition énergétique</a:t>
            </a:r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1798192" y="1255442"/>
            <a:ext cx="4864925" cy="1605249"/>
            <a:chOff x="6396916" y="1491302"/>
            <a:chExt cx="4864925" cy="1605249"/>
          </a:xfrm>
        </p:grpSpPr>
        <p:grpSp>
          <p:nvGrpSpPr>
            <p:cNvPr id="7" name="Groupe 6"/>
            <p:cNvGrpSpPr/>
            <p:nvPr/>
          </p:nvGrpSpPr>
          <p:grpSpPr>
            <a:xfrm>
              <a:off x="6396916" y="1491302"/>
              <a:ext cx="4864925" cy="1605249"/>
              <a:chOff x="5813433" y="1785984"/>
              <a:chExt cx="4864925" cy="1605249"/>
            </a:xfrm>
          </p:grpSpPr>
          <p:sp>
            <p:nvSpPr>
              <p:cNvPr id="11" name="Rectangle à coins arrondis 10"/>
              <p:cNvSpPr/>
              <p:nvPr/>
            </p:nvSpPr>
            <p:spPr>
              <a:xfrm>
                <a:off x="5813433" y="2342660"/>
                <a:ext cx="4864925" cy="1048573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lt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sz="2000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Recherche d’exemplarité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sz="2000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Gouvernance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sz="2000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Technologie</a:t>
                </a:r>
              </a:p>
            </p:txBody>
          </p:sp>
          <p:sp>
            <p:nvSpPr>
              <p:cNvPr id="12" name="Rectangle à coins arrondis 11"/>
              <p:cNvSpPr/>
              <p:nvPr/>
            </p:nvSpPr>
            <p:spPr>
              <a:xfrm>
                <a:off x="6079374" y="1785984"/>
                <a:ext cx="2305297" cy="612158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dk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tabLst>
                    <a:tab pos="717550" algn="l"/>
                  </a:tabLst>
                </a:pPr>
                <a:r>
                  <a:rPr lang="fr-FR" sz="2400" dirty="0" smtClean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AG Rounded Std Light" panose="020F0502020204020204" pitchFamily="34" charset="0"/>
                  </a:rPr>
                  <a:t>Méthanisation :</a:t>
                </a:r>
              </a:p>
            </p:txBody>
          </p:sp>
        </p:grpSp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4461" y="1511904"/>
              <a:ext cx="2132566" cy="536074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/>
        </p:nvGrpSpPr>
        <p:grpSpPr>
          <a:xfrm>
            <a:off x="7387783" y="1422579"/>
            <a:ext cx="4042216" cy="1690673"/>
            <a:chOff x="6182438" y="3681142"/>
            <a:chExt cx="4042216" cy="1690673"/>
          </a:xfrm>
        </p:grpSpPr>
        <p:grpSp>
          <p:nvGrpSpPr>
            <p:cNvPr id="15" name="Groupe 14"/>
            <p:cNvGrpSpPr/>
            <p:nvPr/>
          </p:nvGrpSpPr>
          <p:grpSpPr>
            <a:xfrm>
              <a:off x="6182438" y="4294996"/>
              <a:ext cx="4042216" cy="1076819"/>
              <a:chOff x="2364197" y="5752202"/>
              <a:chExt cx="4042216" cy="1199430"/>
            </a:xfrm>
          </p:grpSpPr>
          <p:sp>
            <p:nvSpPr>
              <p:cNvPr id="16" name="Rectangle à coins arrondis 15"/>
              <p:cNvSpPr/>
              <p:nvPr/>
            </p:nvSpPr>
            <p:spPr>
              <a:xfrm>
                <a:off x="2364197" y="6495353"/>
                <a:ext cx="4042216" cy="456279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lt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sz="2000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Facilitateur </a:t>
                </a:r>
              </a:p>
            </p:txBody>
          </p:sp>
          <p:sp>
            <p:nvSpPr>
              <p:cNvPr id="17" name="Rectangle à coins arrondis 16"/>
              <p:cNvSpPr/>
              <p:nvPr/>
            </p:nvSpPr>
            <p:spPr>
              <a:xfrm>
                <a:off x="2651152" y="5752202"/>
                <a:ext cx="1267466" cy="806536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dk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tabLst>
                    <a:tab pos="717550" algn="l"/>
                  </a:tabLst>
                </a:pPr>
                <a:r>
                  <a:rPr lang="fr-FR" sz="2400" dirty="0" smtClean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AG Rounded Std Light" panose="020F0502020204020204" pitchFamily="34" charset="0"/>
                  </a:rPr>
                  <a:t>Eolien :</a:t>
                </a:r>
              </a:p>
            </p:txBody>
          </p:sp>
        </p:grp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6859" y="3681142"/>
              <a:ext cx="2398411" cy="1281034"/>
            </a:xfrm>
            <a:prstGeom prst="rect">
              <a:avLst/>
            </a:prstGeom>
          </p:spPr>
        </p:pic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9" y="2804462"/>
            <a:ext cx="3183298" cy="3126452"/>
          </a:xfrm>
          <a:prstGeom prst="rect">
            <a:avLst/>
          </a:prstGeom>
        </p:spPr>
      </p:pic>
      <p:grpSp>
        <p:nvGrpSpPr>
          <p:cNvPr id="22" name="Groupe 21"/>
          <p:cNvGrpSpPr/>
          <p:nvPr/>
        </p:nvGrpSpPr>
        <p:grpSpPr>
          <a:xfrm>
            <a:off x="3216781" y="3643042"/>
            <a:ext cx="6343207" cy="2098825"/>
            <a:chOff x="3227388" y="3528890"/>
            <a:chExt cx="6343207" cy="2098825"/>
          </a:xfrm>
        </p:grpSpPr>
        <p:grpSp>
          <p:nvGrpSpPr>
            <p:cNvPr id="21" name="Groupe 20"/>
            <p:cNvGrpSpPr/>
            <p:nvPr/>
          </p:nvGrpSpPr>
          <p:grpSpPr>
            <a:xfrm>
              <a:off x="5848008" y="3528890"/>
              <a:ext cx="3717397" cy="1519758"/>
              <a:chOff x="5126703" y="3910773"/>
              <a:chExt cx="6226054" cy="2545356"/>
            </a:xfrm>
          </p:grpSpPr>
          <p:pic>
            <p:nvPicPr>
              <p:cNvPr id="20" name="Image 1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26703" y="3910773"/>
                <a:ext cx="2847145" cy="254535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5" name="Image 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3848" y="3910773"/>
                <a:ext cx="3378909" cy="225260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grpSp>
          <p:nvGrpSpPr>
            <p:cNvPr id="24" name="Groupe 23"/>
            <p:cNvGrpSpPr/>
            <p:nvPr/>
          </p:nvGrpSpPr>
          <p:grpSpPr>
            <a:xfrm>
              <a:off x="3227388" y="4256116"/>
              <a:ext cx="6343207" cy="1371599"/>
              <a:chOff x="2364196" y="5807276"/>
              <a:chExt cx="6343207" cy="1527775"/>
            </a:xfrm>
          </p:grpSpPr>
          <p:sp>
            <p:nvSpPr>
              <p:cNvPr id="26" name="Rectangle à coins arrondis 25"/>
              <p:cNvSpPr/>
              <p:nvPr/>
            </p:nvSpPr>
            <p:spPr>
              <a:xfrm>
                <a:off x="2364196" y="6495353"/>
                <a:ext cx="6343207" cy="839698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lt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sz="2000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Un bepos comportant une ombrière photovoltaïque.</a:t>
                </a:r>
                <a:endParaRPr lang="fr-FR" sz="2000" dirty="0" smtClean="0">
                  <a:solidFill>
                    <a:srgbClr val="002060"/>
                  </a:solidFill>
                  <a:latin typeface="VAG Rounded Light SSi" panose="020B0500000000000000" pitchFamily="34" charset="0"/>
                </a:endParaRPr>
              </a:p>
            </p:txBody>
          </p:sp>
          <p:sp>
            <p:nvSpPr>
              <p:cNvPr id="27" name="Rectangle à coins arrondis 26"/>
              <p:cNvSpPr/>
              <p:nvPr/>
            </p:nvSpPr>
            <p:spPr>
              <a:xfrm>
                <a:off x="2651151" y="5807276"/>
                <a:ext cx="2333665" cy="751462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dk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tabLst>
                    <a:tab pos="717550" algn="l"/>
                  </a:tabLst>
                </a:pPr>
                <a:r>
                  <a:rPr lang="fr-FR" sz="2400" dirty="0" smtClean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AG Rounded Std Light" panose="020F0502020204020204" pitchFamily="34" charset="0"/>
                  </a:rPr>
                  <a:t>Siège du SDESM</a:t>
                </a:r>
                <a:endParaRPr lang="fr-FR" sz="24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19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" y="-8105"/>
            <a:ext cx="12188389" cy="6858000"/>
          </a:xfrm>
          <a:prstGeom prst="rect">
            <a:avLst/>
          </a:prstGeom>
        </p:spPr>
      </p:pic>
      <p:sp>
        <p:nvSpPr>
          <p:cNvPr id="28" name="Ellipse 27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5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738997" y="282011"/>
            <a:ext cx="9701744" cy="847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Pourquoi déployer un réseau départemental d’infrastructure de charge pour véhicules électriques</a:t>
            </a:r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854" y="4790883"/>
            <a:ext cx="1580803" cy="891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Groupe 21"/>
          <p:cNvGrpSpPr/>
          <p:nvPr/>
        </p:nvGrpSpPr>
        <p:grpSpPr>
          <a:xfrm>
            <a:off x="5992965" y="1726807"/>
            <a:ext cx="4919041" cy="1178712"/>
            <a:chOff x="5426459" y="1670037"/>
            <a:chExt cx="4919041" cy="1178712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5426459" y="2134375"/>
              <a:ext cx="4919041" cy="714374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Propriétaire,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Maître d’ouvrage et maître d’œuvre.</a:t>
              </a:r>
            </a:p>
          </p:txBody>
        </p:sp>
        <p:sp>
          <p:nvSpPr>
            <p:cNvPr id="29" name="Rectangle à coins arrondis 28"/>
            <p:cNvSpPr/>
            <p:nvPr/>
          </p:nvSpPr>
          <p:spPr>
            <a:xfrm>
              <a:off x="5720153" y="1670037"/>
              <a:ext cx="4424609" cy="492176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4 - Maîtrise des réseaux électriques :</a:t>
              </a: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6741561" y="3345178"/>
            <a:ext cx="5062512" cy="1244133"/>
            <a:chOff x="167969" y="2866449"/>
            <a:chExt cx="5062512" cy="1319658"/>
          </a:xfrm>
        </p:grpSpPr>
        <p:sp>
          <p:nvSpPr>
            <p:cNvPr id="31" name="Rectangle à coins arrondis 30"/>
            <p:cNvSpPr/>
            <p:nvPr/>
          </p:nvSpPr>
          <p:spPr>
            <a:xfrm>
              <a:off x="167969" y="3232807"/>
              <a:ext cx="5062512" cy="953300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Moyens, expertise et compétences,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Subventions de l’ADEME et du Conseil général.</a:t>
              </a:r>
            </a:p>
          </p:txBody>
        </p:sp>
        <p:sp>
          <p:nvSpPr>
            <p:cNvPr id="32" name="Rectangle à coins arrondis 31"/>
            <p:cNvSpPr/>
            <p:nvPr/>
          </p:nvSpPr>
          <p:spPr>
            <a:xfrm>
              <a:off x="525147" y="2866449"/>
              <a:ext cx="2393887" cy="46811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5 - Mutualisation :</a:t>
              </a: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1275259" y="4090941"/>
            <a:ext cx="4900729" cy="1145728"/>
            <a:chOff x="5362839" y="2270981"/>
            <a:chExt cx="4900729" cy="1145728"/>
          </a:xfrm>
        </p:grpSpPr>
        <p:sp>
          <p:nvSpPr>
            <p:cNvPr id="34" name="Rectangle à coins arrondis 33"/>
            <p:cNvSpPr/>
            <p:nvPr/>
          </p:nvSpPr>
          <p:spPr>
            <a:xfrm>
              <a:off x="5362839" y="2740672"/>
              <a:ext cx="4900729" cy="676037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434 communes, 11 territoires, 2 délégués par communes réunis en comité de territoire.</a:t>
              </a:r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5611580" y="2270981"/>
              <a:ext cx="2789937" cy="513784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3 - Implantation locale :</a:t>
              </a: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457816" y="1385584"/>
            <a:ext cx="4569807" cy="977716"/>
            <a:chOff x="279476" y="1397089"/>
            <a:chExt cx="4569807" cy="977716"/>
          </a:xfrm>
        </p:grpSpPr>
        <p:sp>
          <p:nvSpPr>
            <p:cNvPr id="37" name="Rectangle à coins arrondis 36"/>
            <p:cNvSpPr/>
            <p:nvPr/>
          </p:nvSpPr>
          <p:spPr>
            <a:xfrm>
              <a:off x="279476" y="1842958"/>
              <a:ext cx="4569807" cy="531847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Mobilisation des élus autour de ce projet.</a:t>
              </a:r>
            </a:p>
          </p:txBody>
        </p:sp>
        <p:sp>
          <p:nvSpPr>
            <p:cNvPr id="38" name="Rectangle à coins arrondis 37"/>
            <p:cNvSpPr/>
            <p:nvPr/>
          </p:nvSpPr>
          <p:spPr>
            <a:xfrm>
              <a:off x="593345" y="1397089"/>
              <a:ext cx="2655452" cy="51463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1 - Volonté politique :</a:t>
              </a: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923593" y="2801346"/>
            <a:ext cx="3699073" cy="931688"/>
            <a:chOff x="473470" y="2782603"/>
            <a:chExt cx="3699073" cy="931688"/>
          </a:xfrm>
        </p:grpSpPr>
        <p:sp>
          <p:nvSpPr>
            <p:cNvPr id="40" name="Rectangle à coins arrondis 39"/>
            <p:cNvSpPr/>
            <p:nvPr/>
          </p:nvSpPr>
          <p:spPr>
            <a:xfrm>
              <a:off x="473470" y="3190447"/>
              <a:ext cx="2491744" cy="523844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Légitimité politique</a:t>
              </a:r>
            </a:p>
          </p:txBody>
        </p:sp>
        <p:sp>
          <p:nvSpPr>
            <p:cNvPr id="41" name="Rectangle à coins arrondis 40"/>
            <p:cNvSpPr/>
            <p:nvPr/>
          </p:nvSpPr>
          <p:spPr>
            <a:xfrm>
              <a:off x="717998" y="2782603"/>
              <a:ext cx="3454545" cy="511750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2 - Structure départementale :</a:t>
              </a:r>
            </a:p>
          </p:txBody>
        </p:sp>
      </p:grpSp>
      <p:pic>
        <p:nvPicPr>
          <p:cNvPr id="1026" name="Picture 2" descr="http://unionrepublicaine.fr/wp-content/uploads/2012/12/Conseil-G%C3%A9n%C3%A9ral-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677" y="4958678"/>
            <a:ext cx="1034685" cy="585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229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28" name="Ellipse 27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6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715349" y="596236"/>
            <a:ext cx="9701744" cy="847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Comment déployer un </a:t>
            </a:r>
            <a:r>
              <a:rPr lang="fr-FR" sz="2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réseau départemental d’infrastructure de charge pour véhicules électriques</a:t>
            </a:r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  <a:p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550724" y="3249712"/>
            <a:ext cx="6888480" cy="1221930"/>
            <a:chOff x="-3304079" y="2294179"/>
            <a:chExt cx="6888480" cy="1221930"/>
          </a:xfrm>
        </p:grpSpPr>
        <p:sp>
          <p:nvSpPr>
            <p:cNvPr id="16" name="Rectangle à coins arrondis 15"/>
            <p:cNvSpPr/>
            <p:nvPr/>
          </p:nvSpPr>
          <p:spPr>
            <a:xfrm>
              <a:off x="-3304079" y="2819936"/>
              <a:ext cx="6888480" cy="696173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Résultat : une distance maximale de 20 kms entre chaque borne</a:t>
              </a: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.</a:t>
              </a:r>
            </a:p>
          </p:txBody>
        </p:sp>
        <p:sp>
          <p:nvSpPr>
            <p:cNvPr id="17" name="Rectangle à coins arrondis 16"/>
            <p:cNvSpPr/>
            <p:nvPr/>
          </p:nvSpPr>
          <p:spPr>
            <a:xfrm>
              <a:off x="-2947287" y="2294179"/>
              <a:ext cx="3441822" cy="61215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Pertinence du maillage  :</a:t>
              </a: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1493292" y="1569753"/>
            <a:ext cx="4760594" cy="1184060"/>
            <a:chOff x="1355994" y="1868389"/>
            <a:chExt cx="4760594" cy="1184060"/>
          </a:xfrm>
        </p:grpSpPr>
        <p:sp>
          <p:nvSpPr>
            <p:cNvPr id="11" name="Rectangle à coins arrondis 10"/>
            <p:cNvSpPr/>
            <p:nvPr/>
          </p:nvSpPr>
          <p:spPr>
            <a:xfrm>
              <a:off x="1355994" y="2436891"/>
              <a:ext cx="4076481" cy="61555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Définition des critères d’implantation</a:t>
              </a: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1688630" y="1868389"/>
              <a:ext cx="4427958" cy="61215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Cartographie des lieux d’implantation :</a:t>
              </a:r>
            </a:p>
          </p:txBody>
        </p: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886" y="1168100"/>
            <a:ext cx="3863390" cy="486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06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28" name="Ellipse 27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7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715349" y="596236"/>
            <a:ext cx="9701744" cy="847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Comment déployer un </a:t>
            </a:r>
            <a:r>
              <a:rPr lang="fr-FR" sz="2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réseau départemental d’infrastructure de charge pour véhicules électriques</a:t>
            </a:r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  <a:p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5976011" y="1289241"/>
            <a:ext cx="4915719" cy="1203369"/>
            <a:chOff x="167969" y="2795590"/>
            <a:chExt cx="4915719" cy="1203369"/>
          </a:xfrm>
        </p:grpSpPr>
        <p:sp>
          <p:nvSpPr>
            <p:cNvPr id="30" name="Rectangle à coins arrondis 29"/>
            <p:cNvSpPr/>
            <p:nvPr/>
          </p:nvSpPr>
          <p:spPr>
            <a:xfrm>
              <a:off x="167969" y="3250495"/>
              <a:ext cx="4915719" cy="748464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1</a:t>
              </a:r>
              <a:r>
                <a:rPr lang="fr-FR" baseline="30000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er</a:t>
              </a: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 lot : fourniture et pose,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2</a:t>
              </a:r>
              <a:r>
                <a:rPr lang="fr-FR" baseline="30000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ème</a:t>
              </a: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 lot : supervision et maintenance.</a:t>
              </a:r>
            </a:p>
          </p:txBody>
        </p:sp>
        <p:sp>
          <p:nvSpPr>
            <p:cNvPr id="31" name="Rectangle à coins arrondis 30"/>
            <p:cNvSpPr/>
            <p:nvPr/>
          </p:nvSpPr>
          <p:spPr>
            <a:xfrm>
              <a:off x="511687" y="2795590"/>
              <a:ext cx="4236215" cy="514121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3</a:t>
              </a: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 - Marché à bons de commande</a:t>
              </a: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5759916" y="2950864"/>
            <a:ext cx="6285478" cy="2416953"/>
            <a:chOff x="567188" y="1889017"/>
            <a:chExt cx="6285478" cy="2416953"/>
          </a:xfrm>
        </p:grpSpPr>
        <p:grpSp>
          <p:nvGrpSpPr>
            <p:cNvPr id="33" name="Groupe 32"/>
            <p:cNvGrpSpPr/>
            <p:nvPr/>
          </p:nvGrpSpPr>
          <p:grpSpPr>
            <a:xfrm>
              <a:off x="567188" y="1943022"/>
              <a:ext cx="6285478" cy="2362948"/>
              <a:chOff x="-741339" y="3310966"/>
              <a:chExt cx="6285478" cy="1884405"/>
            </a:xfrm>
          </p:grpSpPr>
          <p:sp>
            <p:nvSpPr>
              <p:cNvPr id="35" name="Rectangle à coins arrondis 34"/>
              <p:cNvSpPr/>
              <p:nvPr/>
            </p:nvSpPr>
            <p:spPr>
              <a:xfrm>
                <a:off x="-741339" y="3667665"/>
                <a:ext cx="6285478" cy="1527706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lt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Coût global : 1 600 k€ TTC,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ADEME : 50% de la fourniture et de la pose HT,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Conseil général : 500  k€,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Participation des communes (1k€ pour les communes qui nous versent la TCFE)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SDESM, maîtrise d’œuvre et coût d’exploitation : 100k€/an.</a:t>
                </a:r>
              </a:p>
            </p:txBody>
          </p:sp>
          <p:sp>
            <p:nvSpPr>
              <p:cNvPr id="36" name="Rectangle à coins arrondis 35"/>
              <p:cNvSpPr/>
              <p:nvPr/>
            </p:nvSpPr>
            <p:spPr>
              <a:xfrm>
                <a:off x="-273417" y="3310966"/>
                <a:ext cx="3064700" cy="405167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dk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tabLst>
                    <a:tab pos="717550" algn="l"/>
                  </a:tabLst>
                </a:pPr>
                <a:r>
                  <a:rPr lang="fr-FR" sz="2000" dirty="0" smtClean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AG Rounded Std Light" panose="020F0502020204020204" pitchFamily="34" charset="0"/>
                  </a:rPr>
                  <a:t>4 - Modèle économique</a:t>
                </a:r>
              </a:p>
            </p:txBody>
          </p:sp>
        </p:grpSp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9004" y="1889017"/>
              <a:ext cx="1165316" cy="1361224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/>
        </p:nvGrpSpPr>
        <p:grpSpPr>
          <a:xfrm>
            <a:off x="219911" y="3134840"/>
            <a:ext cx="4798880" cy="1790912"/>
            <a:chOff x="956134" y="2400632"/>
            <a:chExt cx="4798880" cy="1790912"/>
          </a:xfrm>
        </p:grpSpPr>
        <p:sp>
          <p:nvSpPr>
            <p:cNvPr id="19" name="Rectangle à coins arrondis 18"/>
            <p:cNvSpPr/>
            <p:nvPr/>
          </p:nvSpPr>
          <p:spPr>
            <a:xfrm>
              <a:off x="956134" y="3443080"/>
              <a:ext cx="4358778" cy="748464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Le but final est d’obtenir une validation tripartite (SDESM, communes et ERDF)</a:t>
              </a:r>
            </a:p>
          </p:txBody>
        </p:sp>
        <p:sp>
          <p:nvSpPr>
            <p:cNvPr id="20" name="Rectangle à coins arrondis 19"/>
            <p:cNvSpPr/>
            <p:nvPr/>
          </p:nvSpPr>
          <p:spPr>
            <a:xfrm>
              <a:off x="1298908" y="2400632"/>
              <a:ext cx="4456106" cy="1103092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2 - Validation technique par ERDF des implantations pour ne pas impacter les réseaux</a:t>
              </a: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42773" y="1251998"/>
            <a:ext cx="4915719" cy="1443644"/>
            <a:chOff x="391482" y="1335658"/>
            <a:chExt cx="4915719" cy="1443644"/>
          </a:xfrm>
        </p:grpSpPr>
        <p:sp>
          <p:nvSpPr>
            <p:cNvPr id="22" name="Rectangle à coins arrondis 21"/>
            <p:cNvSpPr/>
            <p:nvPr/>
          </p:nvSpPr>
          <p:spPr>
            <a:xfrm>
              <a:off x="391482" y="2063627"/>
              <a:ext cx="4915719" cy="71567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La compétence peut </a:t>
              </a:r>
              <a:r>
                <a:rPr lang="fr-FR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être déléguée </a:t>
              </a: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à n’importe quel EPCI.</a:t>
              </a:r>
            </a:p>
          </p:txBody>
        </p:sp>
        <p:sp>
          <p:nvSpPr>
            <p:cNvPr id="21" name="Rectangle à coins arrondis 20"/>
            <p:cNvSpPr/>
            <p:nvPr/>
          </p:nvSpPr>
          <p:spPr>
            <a:xfrm>
              <a:off x="687567" y="1335658"/>
              <a:ext cx="3816764" cy="787881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1 - Compétence de la commune déléguée au SDESM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6051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  <p:sp>
        <p:nvSpPr>
          <p:cNvPr id="28" name="Ellipse 27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8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715349" y="596236"/>
            <a:ext cx="9701744" cy="847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Comment fonctionne un </a:t>
            </a:r>
            <a:r>
              <a:rPr lang="fr-FR" sz="2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réseau départemental d’infrastructure de charge pour véhicules électriques</a:t>
            </a:r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  <a:p>
            <a:endParaRPr lang="fr-F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Light SSi" panose="020B0500000000000000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378227" y="1248704"/>
            <a:ext cx="5740076" cy="1192047"/>
            <a:chOff x="539263" y="1535480"/>
            <a:chExt cx="5740076" cy="1192047"/>
          </a:xfrm>
        </p:grpSpPr>
        <p:grpSp>
          <p:nvGrpSpPr>
            <p:cNvPr id="26" name="Groupe 25"/>
            <p:cNvGrpSpPr/>
            <p:nvPr/>
          </p:nvGrpSpPr>
          <p:grpSpPr>
            <a:xfrm>
              <a:off x="539263" y="1535480"/>
              <a:ext cx="5740076" cy="1192047"/>
              <a:chOff x="167970" y="2810521"/>
              <a:chExt cx="5740076" cy="1192047"/>
            </a:xfrm>
          </p:grpSpPr>
          <p:sp>
            <p:nvSpPr>
              <p:cNvPr id="27" name="Rectangle à coins arrondis 26"/>
              <p:cNvSpPr/>
              <p:nvPr/>
            </p:nvSpPr>
            <p:spPr>
              <a:xfrm>
                <a:off x="167970" y="3256252"/>
                <a:ext cx="5740076" cy="746316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lt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2 prises de 3 kVa,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tabLst>
                    <a:tab pos="717550" algn="l"/>
                  </a:tabLst>
                </a:pPr>
                <a:r>
                  <a:rPr lang="fr-FR" dirty="0" smtClean="0">
                    <a:solidFill>
                      <a:srgbClr val="002060"/>
                    </a:solidFill>
                    <a:latin typeface="VAG Rounded Light SSi" panose="020B0500000000000000" pitchFamily="34" charset="0"/>
                  </a:rPr>
                  <a:t>2 prises type 2 de 18 kVa (charge accélérée).</a:t>
                </a:r>
              </a:p>
            </p:txBody>
          </p:sp>
          <p:sp>
            <p:nvSpPr>
              <p:cNvPr id="29" name="Rectangle à coins arrondis 28"/>
              <p:cNvSpPr/>
              <p:nvPr/>
            </p:nvSpPr>
            <p:spPr>
              <a:xfrm>
                <a:off x="483083" y="2810521"/>
                <a:ext cx="2245353" cy="520322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1001">
                <a:schemeClr val="dk2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tabLst>
                    <a:tab pos="717550" algn="l"/>
                  </a:tabLst>
                </a:pPr>
                <a:r>
                  <a:rPr lang="fr-FR" sz="2000" dirty="0" smtClean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AG Rounded Std Light" panose="020F0502020204020204" pitchFamily="34" charset="0"/>
                  </a:rPr>
                  <a:t>1 - Bornes doubles</a:t>
                </a:r>
              </a:p>
            </p:txBody>
          </p:sp>
        </p:grpSp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2682" y="1583577"/>
              <a:ext cx="830815" cy="808847"/>
            </a:xfrm>
            <a:prstGeom prst="rect">
              <a:avLst/>
            </a:prstGeom>
          </p:spPr>
        </p:pic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1248704"/>
            <a:ext cx="971937" cy="942227"/>
          </a:xfrm>
          <a:prstGeom prst="rect">
            <a:avLst/>
          </a:prstGeom>
        </p:spPr>
      </p:pic>
      <p:grpSp>
        <p:nvGrpSpPr>
          <p:cNvPr id="33" name="Groupe 32"/>
          <p:cNvGrpSpPr/>
          <p:nvPr/>
        </p:nvGrpSpPr>
        <p:grpSpPr>
          <a:xfrm>
            <a:off x="2000613" y="3912875"/>
            <a:ext cx="8187161" cy="1473001"/>
            <a:chOff x="-15401" y="2754792"/>
            <a:chExt cx="12779241" cy="1473001"/>
          </a:xfrm>
        </p:grpSpPr>
        <p:sp>
          <p:nvSpPr>
            <p:cNvPr id="34" name="Rectangle à coins arrondis 33"/>
            <p:cNvSpPr/>
            <p:nvPr/>
          </p:nvSpPr>
          <p:spPr>
            <a:xfrm>
              <a:off x="-15401" y="3409040"/>
              <a:ext cx="12779241" cy="818753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Usager habituel : enregistrement et obtention à partir du site internet du SDESM,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Usager occasionnel : accès à la charge pas sms facturé.</a:t>
              </a:r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483086" y="2754792"/>
              <a:ext cx="6212442" cy="750266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3 - Accès simplifié par carte RFID (Radio Frequency Identification) </a:t>
              </a: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7383686" y="1366001"/>
            <a:ext cx="2372060" cy="976658"/>
            <a:chOff x="167970" y="2834720"/>
            <a:chExt cx="2372060" cy="976658"/>
          </a:xfrm>
        </p:grpSpPr>
        <p:sp>
          <p:nvSpPr>
            <p:cNvPr id="37" name="Rectangle à coins arrondis 36"/>
            <p:cNvSpPr/>
            <p:nvPr/>
          </p:nvSpPr>
          <p:spPr>
            <a:xfrm>
              <a:off x="167970" y="3293371"/>
              <a:ext cx="2372060" cy="518007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0,50 € par charge.</a:t>
              </a:r>
            </a:p>
          </p:txBody>
        </p:sp>
        <p:sp>
          <p:nvSpPr>
            <p:cNvPr id="38" name="Rectangle à coins arrondis 37"/>
            <p:cNvSpPr/>
            <p:nvPr/>
          </p:nvSpPr>
          <p:spPr>
            <a:xfrm>
              <a:off x="541698" y="2834720"/>
              <a:ext cx="1712761" cy="532082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4 - Paiement</a:t>
              </a: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7566221" y="2836605"/>
            <a:ext cx="3935297" cy="907869"/>
            <a:chOff x="167970" y="2873420"/>
            <a:chExt cx="3935297" cy="907869"/>
          </a:xfrm>
        </p:grpSpPr>
        <p:sp>
          <p:nvSpPr>
            <p:cNvPr id="40" name="Rectangle à coins arrondis 39"/>
            <p:cNvSpPr/>
            <p:nvPr/>
          </p:nvSpPr>
          <p:spPr>
            <a:xfrm>
              <a:off x="167970" y="3249433"/>
              <a:ext cx="3935297" cy="531856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Mode d’accès aux services unique.</a:t>
              </a:r>
            </a:p>
          </p:txBody>
        </p:sp>
        <p:sp>
          <p:nvSpPr>
            <p:cNvPr id="41" name="Rectangle à coins arrondis 40"/>
            <p:cNvSpPr/>
            <p:nvPr/>
          </p:nvSpPr>
          <p:spPr>
            <a:xfrm>
              <a:off x="418902" y="2873420"/>
              <a:ext cx="2348019" cy="485617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5 - Interopérabilité</a:t>
              </a: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964167" y="2749959"/>
            <a:ext cx="4505295" cy="900349"/>
            <a:chOff x="179547" y="2796549"/>
            <a:chExt cx="4505295" cy="900349"/>
          </a:xfrm>
        </p:grpSpPr>
        <p:sp>
          <p:nvSpPr>
            <p:cNvPr id="24" name="Rectangle à coins arrondis 23"/>
            <p:cNvSpPr/>
            <p:nvPr/>
          </p:nvSpPr>
          <p:spPr>
            <a:xfrm>
              <a:off x="179547" y="3237603"/>
              <a:ext cx="3037027" cy="4592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lt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  <a:tabLst>
                  <a:tab pos="717550" algn="l"/>
                </a:tabLst>
              </a:pPr>
              <a:r>
                <a:rPr lang="fr-FR" dirty="0" smtClean="0">
                  <a:solidFill>
                    <a:srgbClr val="002060"/>
                  </a:solidFill>
                  <a:latin typeface="VAG Rounded Light SSi" panose="020B0500000000000000" pitchFamily="34" charset="0"/>
                </a:rPr>
                <a:t>Limitation de puissance.</a:t>
              </a:r>
              <a:endParaRPr lang="fr-FR" sz="1600" dirty="0" smtClean="0">
                <a:solidFill>
                  <a:srgbClr val="FF0000"/>
                </a:solidFill>
                <a:latin typeface="VAG Rounded Light SSi" panose="020B0500000000000000" pitchFamily="34" charset="0"/>
              </a:endParaRPr>
            </a:p>
          </p:txBody>
        </p:sp>
        <p:sp>
          <p:nvSpPr>
            <p:cNvPr id="32" name="Rectangle à coins arrondis 31"/>
            <p:cNvSpPr/>
            <p:nvPr/>
          </p:nvSpPr>
          <p:spPr>
            <a:xfrm>
              <a:off x="503906" y="2796549"/>
              <a:ext cx="4180936" cy="480263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1001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717550" algn="l"/>
                </a:tabLst>
              </a:pPr>
              <a:r>
                <a:rPr lang="fr-FR" sz="20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AG Rounded Std Light" panose="020F0502020204020204" pitchFamily="34" charset="0"/>
                </a:rPr>
                <a:t>2 - Effacement en période de pointe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1722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3612" y="2497015"/>
            <a:ext cx="12188388" cy="715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 Rounded Std Thin" panose="020F0802020204020204" pitchFamily="34" charset="0"/>
              </a:rPr>
              <a:t>Merci de votre attention.</a:t>
            </a:r>
            <a:endParaRPr lang="fr-F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G Rounded Std Thin" panose="020F0802020204020204" pitchFamily="34" charset="0"/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11429999" y="5727469"/>
            <a:ext cx="565265" cy="565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VAG Rounded Std Thin" panose="020F0802020204020204" pitchFamily="34" charset="0"/>
              </a:rPr>
              <a:t>9</a:t>
            </a:r>
            <a:endParaRPr lang="fr-FR" sz="2000" dirty="0">
              <a:latin typeface="VAG Rounded Std Thin" panose="020F0802020204020204" pitchFamily="34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210170" y="6517179"/>
            <a:ext cx="5631204" cy="2195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Séminaire "Réussir 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VAG Rounded Light SSi" panose="020B0500000000000000" pitchFamily="34" charset="0"/>
              </a:rPr>
              <a:t>le Grand Paris des véhicules électriques" </a:t>
            </a:r>
          </a:p>
        </p:txBody>
      </p:sp>
    </p:spTree>
    <p:extLst>
      <p:ext uri="{BB962C8B-B14F-4D97-AF65-F5344CB8AC3E}">
        <p14:creationId xmlns:p14="http://schemas.microsoft.com/office/powerpoint/2010/main" val="24178926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611</Words>
  <Application>Microsoft Office PowerPoint</Application>
  <PresentationFormat>Grand écran</PresentationFormat>
  <Paragraphs>102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VAG Rounded Light SSi</vt:lpstr>
      <vt:lpstr>VAG Rounded Std Light</vt:lpstr>
      <vt:lpstr>VAG Rounded Std Thin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Alexandra COUSINARD</dc:creator>
  <cp:lastModifiedBy>Compte Microsoft</cp:lastModifiedBy>
  <cp:revision>75</cp:revision>
  <cp:lastPrinted>2015-01-22T09:55:31Z</cp:lastPrinted>
  <dcterms:created xsi:type="dcterms:W3CDTF">2014-11-27T09:32:01Z</dcterms:created>
  <dcterms:modified xsi:type="dcterms:W3CDTF">2015-01-26T13:44:23Z</dcterms:modified>
</cp:coreProperties>
</file>