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5" r:id="rId8"/>
    <p:sldId id="274" r:id="rId9"/>
    <p:sldId id="262" r:id="rId10"/>
    <p:sldId id="263" r:id="rId11"/>
    <p:sldId id="277" r:id="rId12"/>
    <p:sldId id="264" r:id="rId13"/>
    <p:sldId id="276" r:id="rId14"/>
    <p:sldId id="267" r:id="rId15"/>
    <p:sldId id="268"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78" d="100"/>
          <a:sy n="78" d="100"/>
        </p:scale>
        <p:origin x="-10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5081F0B-E663-4044-BB7B-081454EC672D}" type="datetimeFigureOut">
              <a:rPr lang="fr-FR" smtClean="0"/>
              <a:t>14/03/2018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8D5F0A-A9E1-4863-97F2-5CE3A07F5D5C}" type="slidenum">
              <a:rPr lang="fr-FR" smtClean="0"/>
              <a:t>‹N°›</a:t>
            </a:fld>
            <a:endParaRPr lang="fr-FR"/>
          </a:p>
        </p:txBody>
      </p:sp>
    </p:spTree>
    <p:extLst>
      <p:ext uri="{BB962C8B-B14F-4D97-AF65-F5344CB8AC3E}">
        <p14:creationId xmlns:p14="http://schemas.microsoft.com/office/powerpoint/2010/main" val="391896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081F0B-E663-4044-BB7B-081454EC672D}" type="datetimeFigureOut">
              <a:rPr lang="fr-FR" smtClean="0"/>
              <a:t>14/03/2018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8D5F0A-A9E1-4863-97F2-5CE3A07F5D5C}" type="slidenum">
              <a:rPr lang="fr-FR" smtClean="0"/>
              <a:t>‹N°›</a:t>
            </a:fld>
            <a:endParaRPr lang="fr-FR"/>
          </a:p>
        </p:txBody>
      </p:sp>
    </p:spTree>
    <p:extLst>
      <p:ext uri="{BB962C8B-B14F-4D97-AF65-F5344CB8AC3E}">
        <p14:creationId xmlns:p14="http://schemas.microsoft.com/office/powerpoint/2010/main" val="316710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081F0B-E663-4044-BB7B-081454EC672D}" type="datetimeFigureOut">
              <a:rPr lang="fr-FR" smtClean="0"/>
              <a:t>14/03/2018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8D5F0A-A9E1-4863-97F2-5CE3A07F5D5C}" type="slidenum">
              <a:rPr lang="fr-FR" smtClean="0"/>
              <a:t>‹N°›</a:t>
            </a:fld>
            <a:endParaRPr lang="fr-FR"/>
          </a:p>
        </p:txBody>
      </p:sp>
    </p:spTree>
    <p:extLst>
      <p:ext uri="{BB962C8B-B14F-4D97-AF65-F5344CB8AC3E}">
        <p14:creationId xmlns:p14="http://schemas.microsoft.com/office/powerpoint/2010/main" val="364325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081F0B-E663-4044-BB7B-081454EC672D}" type="datetimeFigureOut">
              <a:rPr lang="fr-FR" smtClean="0"/>
              <a:t>14/03/2018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8D5F0A-A9E1-4863-97F2-5CE3A07F5D5C}" type="slidenum">
              <a:rPr lang="fr-FR" smtClean="0"/>
              <a:t>‹N°›</a:t>
            </a:fld>
            <a:endParaRPr lang="fr-FR"/>
          </a:p>
        </p:txBody>
      </p:sp>
    </p:spTree>
    <p:extLst>
      <p:ext uri="{BB962C8B-B14F-4D97-AF65-F5344CB8AC3E}">
        <p14:creationId xmlns:p14="http://schemas.microsoft.com/office/powerpoint/2010/main" val="235500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5081F0B-E663-4044-BB7B-081454EC672D}" type="datetimeFigureOut">
              <a:rPr lang="fr-FR" smtClean="0"/>
              <a:t>14/03/2018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8D5F0A-A9E1-4863-97F2-5CE3A07F5D5C}" type="slidenum">
              <a:rPr lang="fr-FR" smtClean="0"/>
              <a:t>‹N°›</a:t>
            </a:fld>
            <a:endParaRPr lang="fr-FR"/>
          </a:p>
        </p:txBody>
      </p:sp>
    </p:spTree>
    <p:extLst>
      <p:ext uri="{BB962C8B-B14F-4D97-AF65-F5344CB8AC3E}">
        <p14:creationId xmlns:p14="http://schemas.microsoft.com/office/powerpoint/2010/main" val="140230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5081F0B-E663-4044-BB7B-081454EC672D}" type="datetimeFigureOut">
              <a:rPr lang="fr-FR" smtClean="0"/>
              <a:t>14/03/2018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8D5F0A-A9E1-4863-97F2-5CE3A07F5D5C}" type="slidenum">
              <a:rPr lang="fr-FR" smtClean="0"/>
              <a:t>‹N°›</a:t>
            </a:fld>
            <a:endParaRPr lang="fr-FR"/>
          </a:p>
        </p:txBody>
      </p:sp>
    </p:spTree>
    <p:extLst>
      <p:ext uri="{BB962C8B-B14F-4D97-AF65-F5344CB8AC3E}">
        <p14:creationId xmlns:p14="http://schemas.microsoft.com/office/powerpoint/2010/main" val="4004435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5081F0B-E663-4044-BB7B-081454EC672D}" type="datetimeFigureOut">
              <a:rPr lang="fr-FR" smtClean="0"/>
              <a:t>14/03/2018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B8D5F0A-A9E1-4863-97F2-5CE3A07F5D5C}" type="slidenum">
              <a:rPr lang="fr-FR" smtClean="0"/>
              <a:t>‹N°›</a:t>
            </a:fld>
            <a:endParaRPr lang="fr-FR"/>
          </a:p>
        </p:txBody>
      </p:sp>
    </p:spTree>
    <p:extLst>
      <p:ext uri="{BB962C8B-B14F-4D97-AF65-F5344CB8AC3E}">
        <p14:creationId xmlns:p14="http://schemas.microsoft.com/office/powerpoint/2010/main" val="128968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5081F0B-E663-4044-BB7B-081454EC672D}" type="datetimeFigureOut">
              <a:rPr lang="fr-FR" smtClean="0"/>
              <a:t>14/03/2018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B8D5F0A-A9E1-4863-97F2-5CE3A07F5D5C}" type="slidenum">
              <a:rPr lang="fr-FR" smtClean="0"/>
              <a:t>‹N°›</a:t>
            </a:fld>
            <a:endParaRPr lang="fr-FR"/>
          </a:p>
        </p:txBody>
      </p:sp>
    </p:spTree>
    <p:extLst>
      <p:ext uri="{BB962C8B-B14F-4D97-AF65-F5344CB8AC3E}">
        <p14:creationId xmlns:p14="http://schemas.microsoft.com/office/powerpoint/2010/main" val="396354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5081F0B-E663-4044-BB7B-081454EC672D}" type="datetimeFigureOut">
              <a:rPr lang="fr-FR" smtClean="0"/>
              <a:t>14/03/2018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B8D5F0A-A9E1-4863-97F2-5CE3A07F5D5C}" type="slidenum">
              <a:rPr lang="fr-FR" smtClean="0"/>
              <a:t>‹N°›</a:t>
            </a:fld>
            <a:endParaRPr lang="fr-FR"/>
          </a:p>
        </p:txBody>
      </p:sp>
    </p:spTree>
    <p:extLst>
      <p:ext uri="{BB962C8B-B14F-4D97-AF65-F5344CB8AC3E}">
        <p14:creationId xmlns:p14="http://schemas.microsoft.com/office/powerpoint/2010/main" val="295155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5081F0B-E663-4044-BB7B-081454EC672D}" type="datetimeFigureOut">
              <a:rPr lang="fr-FR" smtClean="0"/>
              <a:t>14/03/2018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8D5F0A-A9E1-4863-97F2-5CE3A07F5D5C}" type="slidenum">
              <a:rPr lang="fr-FR" smtClean="0"/>
              <a:t>‹N°›</a:t>
            </a:fld>
            <a:endParaRPr lang="fr-FR"/>
          </a:p>
        </p:txBody>
      </p:sp>
    </p:spTree>
    <p:extLst>
      <p:ext uri="{BB962C8B-B14F-4D97-AF65-F5344CB8AC3E}">
        <p14:creationId xmlns:p14="http://schemas.microsoft.com/office/powerpoint/2010/main" val="164473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5081F0B-E663-4044-BB7B-081454EC672D}" type="datetimeFigureOut">
              <a:rPr lang="fr-FR" smtClean="0"/>
              <a:t>14/03/2018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8D5F0A-A9E1-4863-97F2-5CE3A07F5D5C}" type="slidenum">
              <a:rPr lang="fr-FR" smtClean="0"/>
              <a:t>‹N°›</a:t>
            </a:fld>
            <a:endParaRPr lang="fr-FR"/>
          </a:p>
        </p:txBody>
      </p:sp>
    </p:spTree>
    <p:extLst>
      <p:ext uri="{BB962C8B-B14F-4D97-AF65-F5344CB8AC3E}">
        <p14:creationId xmlns:p14="http://schemas.microsoft.com/office/powerpoint/2010/main" val="32947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81F0B-E663-4044-BB7B-081454EC672D}" type="datetimeFigureOut">
              <a:rPr lang="fr-FR" smtClean="0"/>
              <a:t>14/03/2018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D5F0A-A9E1-4863-97F2-5CE3A07F5D5C}" type="slidenum">
              <a:rPr lang="fr-FR" smtClean="0"/>
              <a:t>‹N°›</a:t>
            </a:fld>
            <a:endParaRPr lang="fr-FR"/>
          </a:p>
        </p:txBody>
      </p:sp>
    </p:spTree>
    <p:extLst>
      <p:ext uri="{BB962C8B-B14F-4D97-AF65-F5344CB8AC3E}">
        <p14:creationId xmlns:p14="http://schemas.microsoft.com/office/powerpoint/2010/main" val="612623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emf"/><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02967" y="335270"/>
            <a:ext cx="6840760" cy="1785104"/>
          </a:xfrm>
          <a:prstGeom prst="rect">
            <a:avLst/>
          </a:prstGeom>
          <a:noFill/>
        </p:spPr>
        <p:txBody>
          <a:bodyPr wrap="square" rtlCol="0">
            <a:spAutoFit/>
          </a:bodyPr>
          <a:lstStyle/>
          <a:p>
            <a:pPr algn="ctr"/>
            <a:r>
              <a:rPr lang="fr-FR" sz="3200" b="1" dirty="0" smtClean="0">
                <a:solidFill>
                  <a:schemeClr val="tx2">
                    <a:lumMod val="75000"/>
                  </a:schemeClr>
                </a:solidFill>
              </a:rPr>
              <a:t>Agriculture et qualité de l’air</a:t>
            </a:r>
          </a:p>
          <a:p>
            <a:pPr algn="ctr"/>
            <a:endParaRPr lang="fr-FR" sz="1400" b="1" dirty="0" smtClean="0"/>
          </a:p>
          <a:p>
            <a:pPr algn="ctr"/>
            <a:r>
              <a:rPr lang="fr-FR" sz="3200" b="1" dirty="0" smtClean="0">
                <a:solidFill>
                  <a:schemeClr val="tx2">
                    <a:lumMod val="75000"/>
                  </a:schemeClr>
                </a:solidFill>
              </a:rPr>
              <a:t>Quelles solutions pour </a:t>
            </a:r>
          </a:p>
          <a:p>
            <a:pPr algn="ctr"/>
            <a:r>
              <a:rPr lang="fr-FR" sz="3200" b="1" dirty="0" smtClean="0">
                <a:solidFill>
                  <a:schemeClr val="tx2">
                    <a:lumMod val="75000"/>
                  </a:schemeClr>
                </a:solidFill>
              </a:rPr>
              <a:t>réduire les impacts?</a:t>
            </a:r>
            <a:r>
              <a:rPr lang="fr-FR" sz="3200" b="1" dirty="0" smtClean="0"/>
              <a:t> </a:t>
            </a:r>
            <a:endParaRPr lang="fr-FR" sz="3200" b="1" dirty="0"/>
          </a:p>
        </p:txBody>
      </p:sp>
      <p:sp>
        <p:nvSpPr>
          <p:cNvPr id="5" name="ZoneTexte 4"/>
          <p:cNvSpPr txBox="1"/>
          <p:nvPr/>
        </p:nvSpPr>
        <p:spPr>
          <a:xfrm>
            <a:off x="1361150" y="4437112"/>
            <a:ext cx="6303315" cy="1661993"/>
          </a:xfrm>
          <a:prstGeom prst="rect">
            <a:avLst/>
          </a:prstGeom>
          <a:noFill/>
        </p:spPr>
        <p:txBody>
          <a:bodyPr wrap="square" rtlCol="0">
            <a:spAutoFit/>
          </a:bodyPr>
          <a:lstStyle/>
          <a:p>
            <a:pPr algn="ctr"/>
            <a:r>
              <a:rPr lang="fr-FR" sz="2000" b="1" dirty="0" smtClean="0">
                <a:solidFill>
                  <a:schemeClr val="tx2">
                    <a:lumMod val="75000"/>
                  </a:schemeClr>
                </a:solidFill>
              </a:rPr>
              <a:t>J-F CASTELL</a:t>
            </a:r>
          </a:p>
          <a:p>
            <a:pPr algn="ctr"/>
            <a:endParaRPr lang="fr-FR" sz="1000" b="1" dirty="0" smtClean="0">
              <a:solidFill>
                <a:schemeClr val="tx2">
                  <a:lumMod val="75000"/>
                </a:schemeClr>
              </a:solidFill>
            </a:endParaRPr>
          </a:p>
          <a:p>
            <a:pPr algn="ctr"/>
            <a:r>
              <a:rPr lang="fr-FR" dirty="0" err="1" smtClean="0"/>
              <a:t>AgroParistech</a:t>
            </a:r>
            <a:r>
              <a:rPr lang="fr-FR" dirty="0" smtClean="0"/>
              <a:t> – INRA UMR ECOSYS</a:t>
            </a:r>
          </a:p>
          <a:p>
            <a:pPr algn="ctr"/>
            <a:r>
              <a:rPr lang="fr-FR" dirty="0" smtClean="0"/>
              <a:t>jean_francois.castell@agroparistech.fr</a:t>
            </a:r>
          </a:p>
          <a:p>
            <a:pPr algn="ctr"/>
            <a:r>
              <a:rPr lang="fr-FR" dirty="0" smtClean="0"/>
              <a:t>jean-francois.castell@inra.fr</a:t>
            </a:r>
            <a:endParaRPr lang="fr-FR" dirty="0"/>
          </a:p>
          <a:p>
            <a:pPr algn="ct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041" y="2403459"/>
            <a:ext cx="2790825" cy="1776413"/>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4866" y="2403459"/>
            <a:ext cx="2368551" cy="1776413"/>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3124" y="2368601"/>
            <a:ext cx="2744352" cy="1811272"/>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4357" y="6021289"/>
            <a:ext cx="3907183" cy="780774"/>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1539" y="6099105"/>
            <a:ext cx="1589362" cy="651511"/>
          </a:xfrm>
          <a:prstGeom prst="rect">
            <a:avLst/>
          </a:prstGeom>
        </p:spPr>
      </p:pic>
    </p:spTree>
    <p:extLst>
      <p:ext uri="{BB962C8B-B14F-4D97-AF65-F5344CB8AC3E}">
        <p14:creationId xmlns:p14="http://schemas.microsoft.com/office/powerpoint/2010/main" val="1880632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71"/>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Contexte et enjeux</a:t>
            </a:r>
          </a:p>
        </p:txBody>
      </p:sp>
      <p:sp>
        <p:nvSpPr>
          <p:cNvPr id="5" name="Rectangle 4"/>
          <p:cNvSpPr/>
          <p:nvPr/>
        </p:nvSpPr>
        <p:spPr>
          <a:xfrm>
            <a:off x="3046932" y="1571"/>
            <a:ext cx="3046932" cy="311040"/>
          </a:xfrm>
          <a:prstGeom prst="rect">
            <a:avLst/>
          </a:prstGeom>
          <a:gradFill>
            <a:gsLst>
              <a:gs pos="0">
                <a:schemeClr val="accent1">
                  <a:tint val="66000"/>
                  <a:satMod val="160000"/>
                </a:schemeClr>
              </a:gs>
              <a:gs pos="74000">
                <a:schemeClr val="accent1">
                  <a:tint val="44500"/>
                  <a:satMod val="160000"/>
                </a:schemeClr>
              </a:gs>
              <a:gs pos="100000">
                <a:schemeClr val="accent1">
                  <a:tint val="23500"/>
                  <a:satMod val="160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Actions concrètes</a:t>
            </a:r>
          </a:p>
        </p:txBody>
      </p:sp>
      <p:sp>
        <p:nvSpPr>
          <p:cNvPr id="6" name="Rectangle 5"/>
          <p:cNvSpPr/>
          <p:nvPr/>
        </p:nvSpPr>
        <p:spPr>
          <a:xfrm>
            <a:off x="6093864" y="4669"/>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Conclusions</a:t>
            </a:r>
          </a:p>
        </p:txBody>
      </p:sp>
      <p:sp>
        <p:nvSpPr>
          <p:cNvPr id="7" name="ZoneTexte 6"/>
          <p:cNvSpPr txBox="1"/>
          <p:nvPr/>
        </p:nvSpPr>
        <p:spPr>
          <a:xfrm>
            <a:off x="0" y="354722"/>
            <a:ext cx="8352928" cy="369332"/>
          </a:xfrm>
          <a:prstGeom prst="rect">
            <a:avLst/>
          </a:prstGeom>
          <a:noFill/>
        </p:spPr>
        <p:txBody>
          <a:bodyPr wrap="square" rtlCol="0">
            <a:spAutoFit/>
          </a:bodyPr>
          <a:lstStyle/>
          <a:p>
            <a:r>
              <a:rPr lang="fr-FR" b="1" dirty="0" smtClean="0">
                <a:solidFill>
                  <a:schemeClr val="accent1">
                    <a:lumMod val="50000"/>
                  </a:schemeClr>
                </a:solidFill>
              </a:rPr>
              <a:t>Quelles actions concrètes ?</a:t>
            </a:r>
            <a:endParaRPr lang="fr-FR" b="1" dirty="0">
              <a:solidFill>
                <a:schemeClr val="accent1">
                  <a:lumMod val="50000"/>
                </a:schemeClr>
              </a:solidFill>
            </a:endParaRPr>
          </a:p>
        </p:txBody>
      </p:sp>
      <p:sp>
        <p:nvSpPr>
          <p:cNvPr id="8" name="ZoneTexte 7"/>
          <p:cNvSpPr txBox="1"/>
          <p:nvPr/>
        </p:nvSpPr>
        <p:spPr>
          <a:xfrm>
            <a:off x="0" y="647487"/>
            <a:ext cx="7560840" cy="369332"/>
          </a:xfrm>
          <a:prstGeom prst="rect">
            <a:avLst/>
          </a:prstGeom>
          <a:noFill/>
        </p:spPr>
        <p:txBody>
          <a:bodyPr wrap="square" rtlCol="0">
            <a:spAutoFit/>
          </a:bodyPr>
          <a:lstStyle/>
          <a:p>
            <a:r>
              <a:rPr lang="fr-FR" b="1" dirty="0" smtClean="0">
                <a:solidFill>
                  <a:schemeClr val="accent1">
                    <a:lumMod val="50000"/>
                  </a:schemeClr>
                </a:solidFill>
              </a:rPr>
              <a:t>3. Une réglementation plus contraignante et des mesures incitatives</a:t>
            </a:r>
            <a:endParaRPr lang="fr-FR" b="1" dirty="0">
              <a:solidFill>
                <a:schemeClr val="accent1">
                  <a:lumMod val="50000"/>
                </a:schemeClr>
              </a:solidFill>
            </a:endParaRPr>
          </a:p>
        </p:txBody>
      </p:sp>
      <p:sp>
        <p:nvSpPr>
          <p:cNvPr id="9" name="AutoShape 2" descr="Résultat de recherche d'images pour &quot;pulverisation par helicopter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4" descr="Résultat de recherche d'images pour &quot;pulverisation par helicopter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6" descr="Résultat de recherche d'images pour &quot;pulverisation par helicoptere&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10" y="1151259"/>
            <a:ext cx="3677454" cy="2014711"/>
          </a:xfrm>
          <a:prstGeom prst="rect">
            <a:avLst/>
          </a:prstGeom>
        </p:spPr>
      </p:pic>
      <p:cxnSp>
        <p:nvCxnSpPr>
          <p:cNvPr id="14" name="Connecteur droit 13"/>
          <p:cNvCxnSpPr/>
          <p:nvPr/>
        </p:nvCxnSpPr>
        <p:spPr>
          <a:xfrm>
            <a:off x="1147082" y="1105766"/>
            <a:ext cx="1944216" cy="2149136"/>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878286" y="1046839"/>
            <a:ext cx="2213012" cy="2151729"/>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e 14"/>
          <p:cNvGrpSpPr/>
          <p:nvPr/>
        </p:nvGrpSpPr>
        <p:grpSpPr>
          <a:xfrm>
            <a:off x="4896744" y="1081821"/>
            <a:ext cx="3752617" cy="2963917"/>
            <a:chOff x="4896744" y="1081821"/>
            <a:chExt cx="3752617" cy="2963917"/>
          </a:xfrm>
        </p:grpSpPr>
        <p:pic>
          <p:nvPicPr>
            <p:cNvPr id="23" name="Imag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744" y="1081821"/>
              <a:ext cx="3486143" cy="1726679"/>
            </a:xfrm>
            <a:prstGeom prst="rect">
              <a:avLst/>
            </a:prstGeom>
          </p:spPr>
        </p:pic>
        <p:sp>
          <p:nvSpPr>
            <p:cNvPr id="24" name="ZoneTexte 23"/>
            <p:cNvSpPr txBox="1"/>
            <p:nvPr/>
          </p:nvSpPr>
          <p:spPr>
            <a:xfrm>
              <a:off x="5261469" y="2845409"/>
              <a:ext cx="3387892" cy="1200329"/>
            </a:xfrm>
            <a:prstGeom prst="rect">
              <a:avLst/>
            </a:prstGeom>
            <a:noFill/>
          </p:spPr>
          <p:txBody>
            <a:bodyPr wrap="square" rtlCol="0">
              <a:spAutoFit/>
            </a:bodyPr>
            <a:lstStyle/>
            <a:p>
              <a:r>
                <a:rPr lang="fr-FR" dirty="0" smtClean="0"/>
                <a:t>Objectif du plan </a:t>
              </a:r>
              <a:r>
                <a:rPr lang="fr-FR" dirty="0" err="1" smtClean="0"/>
                <a:t>Ecophyto</a:t>
              </a:r>
              <a:r>
                <a:rPr lang="fr-FR" dirty="0" smtClean="0"/>
                <a:t> 2 : réduire l’usage des produits phytosanitaires de 50% entre 2015 et  2025</a:t>
              </a:r>
              <a:endParaRPr lang="fr-FR" dirty="0"/>
            </a:p>
          </p:txBody>
        </p:sp>
      </p:grpSp>
      <p:sp>
        <p:nvSpPr>
          <p:cNvPr id="31" name="ZoneTexte 30"/>
          <p:cNvSpPr txBox="1"/>
          <p:nvPr/>
        </p:nvSpPr>
        <p:spPr>
          <a:xfrm>
            <a:off x="121094" y="6550223"/>
            <a:ext cx="9036496" cy="276999"/>
          </a:xfrm>
          <a:prstGeom prst="rect">
            <a:avLst/>
          </a:prstGeom>
          <a:noFill/>
        </p:spPr>
        <p:txBody>
          <a:bodyPr wrap="square" rtlCol="0">
            <a:spAutoFit/>
          </a:bodyPr>
          <a:lstStyle/>
          <a:p>
            <a:pPr algn="r"/>
            <a:r>
              <a:rPr lang="fr-FR" sz="1200" dirty="0" smtClean="0"/>
              <a:t>J-F Castell  -  Agriculture et qualité de l’air : problèmes et solutions – 14 mars 2018   </a:t>
            </a:r>
            <a:endParaRPr lang="fr-FR" sz="1200" dirty="0"/>
          </a:p>
        </p:txBody>
      </p:sp>
      <p:cxnSp>
        <p:nvCxnSpPr>
          <p:cNvPr id="32" name="Connecteur droit 31"/>
          <p:cNvCxnSpPr/>
          <p:nvPr/>
        </p:nvCxnSpPr>
        <p:spPr>
          <a:xfrm>
            <a:off x="121094" y="6546775"/>
            <a:ext cx="9022906" cy="0"/>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7" name="Groupe 16"/>
          <p:cNvGrpSpPr/>
          <p:nvPr/>
        </p:nvGrpSpPr>
        <p:grpSpPr>
          <a:xfrm>
            <a:off x="100355" y="3959066"/>
            <a:ext cx="8685883" cy="2412919"/>
            <a:chOff x="100355" y="3959066"/>
            <a:chExt cx="8685883" cy="2412919"/>
          </a:xfrm>
        </p:grpSpPr>
        <p:pic>
          <p:nvPicPr>
            <p:cNvPr id="25" name="Imag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55" y="3959066"/>
              <a:ext cx="4504115" cy="2412919"/>
            </a:xfrm>
            <a:prstGeom prst="rect">
              <a:avLst/>
            </a:prstGeom>
          </p:spPr>
        </p:pic>
        <p:sp>
          <p:nvSpPr>
            <p:cNvPr id="26" name="ZoneTexte 25"/>
            <p:cNvSpPr txBox="1"/>
            <p:nvPr/>
          </p:nvSpPr>
          <p:spPr>
            <a:xfrm>
              <a:off x="1152124" y="5096217"/>
              <a:ext cx="3096344" cy="276999"/>
            </a:xfrm>
            <a:prstGeom prst="rect">
              <a:avLst/>
            </a:prstGeom>
            <a:noFill/>
          </p:spPr>
          <p:txBody>
            <a:bodyPr wrap="square" rtlCol="0">
              <a:spAutoFit/>
            </a:bodyPr>
            <a:lstStyle/>
            <a:p>
              <a:r>
                <a:rPr lang="fr-FR" sz="1200" dirty="0" smtClean="0"/>
                <a:t>(jardins, espaces végétalisés non agricoles)</a:t>
              </a:r>
              <a:endParaRPr lang="fr-FR" sz="1200" dirty="0"/>
            </a:p>
          </p:txBody>
        </p:sp>
        <p:sp>
          <p:nvSpPr>
            <p:cNvPr id="2" name="ZoneTexte 1"/>
            <p:cNvSpPr txBox="1"/>
            <p:nvPr/>
          </p:nvSpPr>
          <p:spPr>
            <a:xfrm>
              <a:off x="4753790" y="4340660"/>
              <a:ext cx="4032448" cy="2031325"/>
            </a:xfrm>
            <a:prstGeom prst="rect">
              <a:avLst/>
            </a:prstGeom>
            <a:noFill/>
          </p:spPr>
          <p:txBody>
            <a:bodyPr wrap="square" rtlCol="0">
              <a:spAutoFit/>
            </a:bodyPr>
            <a:lstStyle/>
            <a:p>
              <a:r>
                <a:rPr lang="fr-FR" dirty="0" smtClean="0"/>
                <a:t>-Pas d’obstacle technique à la réalisation de cet objectif (expertise INRA 2017)</a:t>
              </a:r>
            </a:p>
            <a:p>
              <a:r>
                <a:rPr lang="fr-FR" dirty="0" smtClean="0"/>
                <a:t>- Un obstacle principal : le verrouillage sociotechnique</a:t>
              </a:r>
            </a:p>
            <a:p>
              <a:r>
                <a:rPr lang="fr-FR" dirty="0" smtClean="0"/>
                <a:t>- Expérimentation et diffusion des expériences positives (fermes </a:t>
              </a:r>
              <a:r>
                <a:rPr lang="fr-FR" dirty="0" err="1" smtClean="0"/>
                <a:t>Dephy</a:t>
              </a:r>
              <a:r>
                <a:rPr lang="fr-FR" dirty="0" smtClean="0"/>
                <a:t>)</a:t>
              </a:r>
            </a:p>
            <a:p>
              <a:r>
                <a:rPr lang="fr-FR" dirty="0" smtClean="0"/>
                <a:t>- Diffusion dans l’enseignement agricole</a:t>
              </a:r>
              <a:endParaRPr lang="fr-FR" dirty="0"/>
            </a:p>
          </p:txBody>
        </p:sp>
      </p:grpSp>
      <p:sp>
        <p:nvSpPr>
          <p:cNvPr id="13" name="ZoneTexte 12"/>
          <p:cNvSpPr txBox="1"/>
          <p:nvPr/>
        </p:nvSpPr>
        <p:spPr>
          <a:xfrm>
            <a:off x="507670" y="3257495"/>
            <a:ext cx="3920313" cy="646331"/>
          </a:xfrm>
          <a:prstGeom prst="rect">
            <a:avLst/>
          </a:prstGeom>
          <a:noFill/>
        </p:spPr>
        <p:txBody>
          <a:bodyPr wrap="square" rtlCol="0">
            <a:spAutoFit/>
          </a:bodyPr>
          <a:lstStyle/>
          <a:p>
            <a:r>
              <a:rPr lang="fr-FR" b="1" dirty="0" smtClean="0"/>
              <a:t>Une réglementation Européenne contraignante (produits interdits, etc.)</a:t>
            </a:r>
            <a:endParaRPr lang="fr-FR" b="1" dirty="0"/>
          </a:p>
        </p:txBody>
      </p:sp>
    </p:spTree>
    <p:extLst>
      <p:ext uri="{BB962C8B-B14F-4D97-AF65-F5344CB8AC3E}">
        <p14:creationId xmlns:p14="http://schemas.microsoft.com/office/powerpoint/2010/main" val="28330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71"/>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Contexte et enjeux</a:t>
            </a:r>
          </a:p>
        </p:txBody>
      </p:sp>
      <p:sp>
        <p:nvSpPr>
          <p:cNvPr id="7" name="Rectangle 6"/>
          <p:cNvSpPr/>
          <p:nvPr/>
        </p:nvSpPr>
        <p:spPr>
          <a:xfrm>
            <a:off x="3046932" y="1571"/>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Actions concrètes</a:t>
            </a:r>
          </a:p>
        </p:txBody>
      </p:sp>
      <p:sp>
        <p:nvSpPr>
          <p:cNvPr id="8" name="Rectangle 7"/>
          <p:cNvSpPr/>
          <p:nvPr/>
        </p:nvSpPr>
        <p:spPr>
          <a:xfrm>
            <a:off x="6093864" y="4669"/>
            <a:ext cx="3046932" cy="311040"/>
          </a:xfrm>
          <a:prstGeom prst="rect">
            <a:avLst/>
          </a:prstGeom>
          <a:gradFill>
            <a:gsLst>
              <a:gs pos="0">
                <a:schemeClr val="accent1">
                  <a:tint val="66000"/>
                  <a:satMod val="160000"/>
                </a:schemeClr>
              </a:gs>
              <a:gs pos="74000">
                <a:schemeClr val="accent1">
                  <a:tint val="44500"/>
                  <a:satMod val="160000"/>
                </a:schemeClr>
              </a:gs>
              <a:gs pos="100000">
                <a:schemeClr val="accent1">
                  <a:tint val="23500"/>
                  <a:satMod val="160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Conclusions</a:t>
            </a:r>
          </a:p>
        </p:txBody>
      </p:sp>
      <p:sp>
        <p:nvSpPr>
          <p:cNvPr id="9" name="ZoneTexte 8"/>
          <p:cNvSpPr txBox="1"/>
          <p:nvPr/>
        </p:nvSpPr>
        <p:spPr>
          <a:xfrm>
            <a:off x="107504" y="476672"/>
            <a:ext cx="8352928" cy="4647426"/>
          </a:xfrm>
          <a:prstGeom prst="rect">
            <a:avLst/>
          </a:prstGeom>
          <a:noFill/>
        </p:spPr>
        <p:txBody>
          <a:bodyPr wrap="square" rtlCol="0">
            <a:spAutoFit/>
          </a:bodyPr>
          <a:lstStyle/>
          <a:p>
            <a:r>
              <a:rPr lang="fr-FR" b="1" dirty="0" smtClean="0">
                <a:solidFill>
                  <a:schemeClr val="accent1">
                    <a:lumMod val="50000"/>
                  </a:schemeClr>
                </a:solidFill>
              </a:rPr>
              <a:t>CONCLUSIONS </a:t>
            </a:r>
            <a:endParaRPr lang="fr-FR" b="1" dirty="0" smtClean="0">
              <a:solidFill>
                <a:schemeClr val="accent1">
                  <a:lumMod val="50000"/>
                </a:schemeClr>
              </a:solidFill>
            </a:endParaRPr>
          </a:p>
          <a:p>
            <a:endParaRPr lang="fr-FR" b="1" dirty="0">
              <a:solidFill>
                <a:schemeClr val="accent1">
                  <a:lumMod val="50000"/>
                </a:schemeClr>
              </a:solidFill>
            </a:endParaRPr>
          </a:p>
          <a:p>
            <a:r>
              <a:rPr lang="fr-FR" sz="2000" b="1" dirty="0" smtClean="0">
                <a:solidFill>
                  <a:schemeClr val="accent1">
                    <a:lumMod val="50000"/>
                  </a:schemeClr>
                </a:solidFill>
              </a:rPr>
              <a:t>L’équation compliquée de l’agriculteur : </a:t>
            </a:r>
          </a:p>
          <a:p>
            <a:endParaRPr lang="fr-FR" sz="2000" b="1" dirty="0" smtClean="0">
              <a:solidFill>
                <a:schemeClr val="accent1">
                  <a:lumMod val="50000"/>
                </a:schemeClr>
              </a:solidFill>
            </a:endParaRPr>
          </a:p>
          <a:p>
            <a:r>
              <a:rPr lang="fr-FR" sz="2000" b="1" dirty="0" smtClean="0">
                <a:solidFill>
                  <a:schemeClr val="accent1">
                    <a:lumMod val="50000"/>
                  </a:schemeClr>
                </a:solidFill>
              </a:rPr>
              <a:t>   - N</a:t>
            </a:r>
            <a:r>
              <a:rPr lang="fr-FR" sz="2000" b="1" dirty="0" smtClean="0">
                <a:solidFill>
                  <a:schemeClr val="accent1">
                    <a:lumMod val="50000"/>
                  </a:schemeClr>
                </a:solidFill>
              </a:rPr>
              <a:t>ourrir les hommes (en quantité et en qualité) </a:t>
            </a:r>
          </a:p>
          <a:p>
            <a:endParaRPr lang="fr-FR" sz="2000" b="1" dirty="0" smtClean="0">
              <a:solidFill>
                <a:schemeClr val="accent1">
                  <a:lumMod val="50000"/>
                </a:schemeClr>
              </a:solidFill>
            </a:endParaRPr>
          </a:p>
          <a:p>
            <a:r>
              <a:rPr lang="fr-FR" sz="2000" b="1" dirty="0">
                <a:solidFill>
                  <a:schemeClr val="accent1">
                    <a:lumMod val="50000"/>
                  </a:schemeClr>
                </a:solidFill>
              </a:rPr>
              <a:t> </a:t>
            </a:r>
            <a:r>
              <a:rPr lang="fr-FR" sz="2000" b="1" dirty="0" smtClean="0">
                <a:solidFill>
                  <a:schemeClr val="accent1">
                    <a:lumMod val="50000"/>
                  </a:schemeClr>
                </a:solidFill>
              </a:rPr>
              <a:t>  - Préserver </a:t>
            </a:r>
            <a:r>
              <a:rPr lang="fr-FR" sz="2000" b="1" dirty="0" smtClean="0">
                <a:solidFill>
                  <a:schemeClr val="accent1">
                    <a:lumMod val="50000"/>
                  </a:schemeClr>
                </a:solidFill>
              </a:rPr>
              <a:t> la fertilité des sols et les ressources naturelles (durabilité)</a:t>
            </a:r>
          </a:p>
          <a:p>
            <a:endParaRPr lang="fr-FR" sz="2000" b="1" dirty="0" smtClean="0">
              <a:solidFill>
                <a:schemeClr val="accent1">
                  <a:lumMod val="50000"/>
                </a:schemeClr>
              </a:solidFill>
            </a:endParaRPr>
          </a:p>
          <a:p>
            <a:r>
              <a:rPr lang="fr-FR" sz="2000" b="1" dirty="0">
                <a:solidFill>
                  <a:schemeClr val="accent1">
                    <a:lumMod val="50000"/>
                  </a:schemeClr>
                </a:solidFill>
              </a:rPr>
              <a:t> </a:t>
            </a:r>
            <a:r>
              <a:rPr lang="fr-FR" sz="2000" b="1" dirty="0" smtClean="0">
                <a:solidFill>
                  <a:schemeClr val="accent1">
                    <a:lumMod val="50000"/>
                  </a:schemeClr>
                </a:solidFill>
              </a:rPr>
              <a:t>  - P</a:t>
            </a:r>
            <a:r>
              <a:rPr lang="fr-FR" sz="2000" b="1" dirty="0" smtClean="0">
                <a:solidFill>
                  <a:schemeClr val="accent1">
                    <a:lumMod val="50000"/>
                  </a:schemeClr>
                </a:solidFill>
              </a:rPr>
              <a:t>réserver l’environnement :</a:t>
            </a:r>
          </a:p>
          <a:p>
            <a:r>
              <a:rPr lang="fr-FR" sz="2000" b="1" dirty="0">
                <a:solidFill>
                  <a:schemeClr val="accent1">
                    <a:lumMod val="50000"/>
                  </a:schemeClr>
                </a:solidFill>
              </a:rPr>
              <a:t>	</a:t>
            </a:r>
            <a:r>
              <a:rPr lang="fr-FR" sz="2000" b="1" dirty="0" smtClean="0">
                <a:solidFill>
                  <a:schemeClr val="accent1">
                    <a:lumMod val="50000"/>
                  </a:schemeClr>
                </a:solidFill>
              </a:rPr>
              <a:t>- qualité des eaux</a:t>
            </a:r>
          </a:p>
          <a:p>
            <a:r>
              <a:rPr lang="fr-FR" sz="2000" b="1" dirty="0">
                <a:solidFill>
                  <a:schemeClr val="accent1">
                    <a:lumMod val="50000"/>
                  </a:schemeClr>
                </a:solidFill>
              </a:rPr>
              <a:t>	</a:t>
            </a:r>
            <a:r>
              <a:rPr lang="fr-FR" sz="2000" b="1" dirty="0" smtClean="0">
                <a:solidFill>
                  <a:srgbClr val="C00000"/>
                </a:solidFill>
              </a:rPr>
              <a:t>-</a:t>
            </a:r>
            <a:r>
              <a:rPr lang="fr-FR" sz="2000" b="1" dirty="0" smtClean="0">
                <a:solidFill>
                  <a:schemeClr val="accent1">
                    <a:lumMod val="50000"/>
                  </a:schemeClr>
                </a:solidFill>
              </a:rPr>
              <a:t> </a:t>
            </a:r>
            <a:r>
              <a:rPr lang="fr-FR" sz="2000" b="1" dirty="0" smtClean="0">
                <a:solidFill>
                  <a:srgbClr val="C00000"/>
                </a:solidFill>
              </a:rPr>
              <a:t>qualité de l’air</a:t>
            </a:r>
          </a:p>
          <a:p>
            <a:r>
              <a:rPr lang="fr-FR" sz="2000" b="1" dirty="0" smtClean="0">
                <a:solidFill>
                  <a:schemeClr val="accent1">
                    <a:lumMod val="50000"/>
                  </a:schemeClr>
                </a:solidFill>
              </a:rPr>
              <a:t>   	- changement climatique (adaptation/atténuation)</a:t>
            </a:r>
          </a:p>
          <a:p>
            <a:endParaRPr lang="fr-FR" sz="2000" b="1" dirty="0" smtClean="0">
              <a:solidFill>
                <a:schemeClr val="accent1">
                  <a:lumMod val="50000"/>
                </a:schemeClr>
              </a:solidFill>
            </a:endParaRPr>
          </a:p>
          <a:p>
            <a:r>
              <a:rPr lang="fr-FR" sz="2000" b="1" dirty="0" smtClean="0">
                <a:solidFill>
                  <a:schemeClr val="accent1">
                    <a:lumMod val="50000"/>
                  </a:schemeClr>
                </a:solidFill>
              </a:rPr>
              <a:t>   - Pouvoir vivre de son travail</a:t>
            </a:r>
            <a:endParaRPr lang="fr-FR" sz="2000" b="1" dirty="0">
              <a:solidFill>
                <a:schemeClr val="accent1">
                  <a:lumMod val="50000"/>
                </a:schemeClr>
              </a:solidFill>
            </a:endParaRPr>
          </a:p>
          <a:p>
            <a:endParaRPr lang="fr-FR" sz="2000" b="1" dirty="0">
              <a:solidFill>
                <a:schemeClr val="accent1">
                  <a:lumMod val="50000"/>
                </a:schemeClr>
              </a:solidFill>
            </a:endParaRPr>
          </a:p>
        </p:txBody>
      </p:sp>
      <p:sp>
        <p:nvSpPr>
          <p:cNvPr id="12" name="ZoneTexte 11"/>
          <p:cNvSpPr txBox="1"/>
          <p:nvPr/>
        </p:nvSpPr>
        <p:spPr>
          <a:xfrm>
            <a:off x="121094" y="6550223"/>
            <a:ext cx="9036496" cy="276999"/>
          </a:xfrm>
          <a:prstGeom prst="rect">
            <a:avLst/>
          </a:prstGeom>
          <a:noFill/>
        </p:spPr>
        <p:txBody>
          <a:bodyPr wrap="square" rtlCol="0">
            <a:spAutoFit/>
          </a:bodyPr>
          <a:lstStyle/>
          <a:p>
            <a:pPr algn="r"/>
            <a:r>
              <a:rPr lang="fr-FR" sz="1200" dirty="0" smtClean="0"/>
              <a:t>J-F Castell  -  Agriculture et qualité de l’air : problèmes et solutions – 14 mars 2018   </a:t>
            </a:r>
            <a:endParaRPr lang="fr-FR" sz="1200" dirty="0"/>
          </a:p>
        </p:txBody>
      </p:sp>
      <p:cxnSp>
        <p:nvCxnSpPr>
          <p:cNvPr id="13" name="Connecteur droit 12"/>
          <p:cNvCxnSpPr/>
          <p:nvPr/>
        </p:nvCxnSpPr>
        <p:spPr>
          <a:xfrm>
            <a:off x="121094" y="6546775"/>
            <a:ext cx="9022906"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251520" y="5429835"/>
            <a:ext cx="8208912" cy="707886"/>
          </a:xfrm>
          <a:prstGeom prst="rect">
            <a:avLst/>
          </a:prstGeom>
          <a:noFill/>
        </p:spPr>
        <p:txBody>
          <a:bodyPr wrap="square" rtlCol="0">
            <a:spAutoFit/>
          </a:bodyPr>
          <a:lstStyle/>
          <a:p>
            <a:r>
              <a:rPr lang="fr-FR" sz="2000" b="1" dirty="0" smtClean="0">
                <a:solidFill>
                  <a:srgbClr val="C00000"/>
                </a:solidFill>
              </a:rPr>
              <a:t>La qualité de l’air n’est qu’un terme de l’équation, mais pour parvenir au même résultat, il est impossible d’agir sur ce terme sans modifier les autres </a:t>
            </a:r>
            <a:endParaRPr lang="fr-FR" sz="2000" b="1" dirty="0">
              <a:solidFill>
                <a:srgbClr val="C00000"/>
              </a:solidFill>
            </a:endParaRPr>
          </a:p>
        </p:txBody>
      </p:sp>
    </p:spTree>
    <p:extLst>
      <p:ext uri="{BB962C8B-B14F-4D97-AF65-F5344CB8AC3E}">
        <p14:creationId xmlns:p14="http://schemas.microsoft.com/office/powerpoint/2010/main" val="947082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71"/>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Contexte et enjeux</a:t>
            </a:r>
          </a:p>
        </p:txBody>
      </p:sp>
      <p:sp>
        <p:nvSpPr>
          <p:cNvPr id="7" name="Rectangle 6"/>
          <p:cNvSpPr/>
          <p:nvPr/>
        </p:nvSpPr>
        <p:spPr>
          <a:xfrm>
            <a:off x="3046932" y="1571"/>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Actions concrètes</a:t>
            </a:r>
          </a:p>
        </p:txBody>
      </p:sp>
      <p:sp>
        <p:nvSpPr>
          <p:cNvPr id="8" name="Rectangle 7"/>
          <p:cNvSpPr/>
          <p:nvPr/>
        </p:nvSpPr>
        <p:spPr>
          <a:xfrm>
            <a:off x="6093864" y="4669"/>
            <a:ext cx="3046932" cy="311040"/>
          </a:xfrm>
          <a:prstGeom prst="rect">
            <a:avLst/>
          </a:prstGeom>
          <a:gradFill>
            <a:gsLst>
              <a:gs pos="0">
                <a:schemeClr val="accent1">
                  <a:tint val="66000"/>
                  <a:satMod val="160000"/>
                </a:schemeClr>
              </a:gs>
              <a:gs pos="74000">
                <a:schemeClr val="accent1">
                  <a:tint val="44500"/>
                  <a:satMod val="160000"/>
                </a:schemeClr>
              </a:gs>
              <a:gs pos="100000">
                <a:schemeClr val="accent1">
                  <a:tint val="23500"/>
                  <a:satMod val="160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Conclusions</a:t>
            </a:r>
          </a:p>
        </p:txBody>
      </p:sp>
      <p:sp>
        <p:nvSpPr>
          <p:cNvPr id="9" name="ZoneTexte 8"/>
          <p:cNvSpPr txBox="1"/>
          <p:nvPr/>
        </p:nvSpPr>
        <p:spPr>
          <a:xfrm>
            <a:off x="107504" y="476672"/>
            <a:ext cx="8352928" cy="646331"/>
          </a:xfrm>
          <a:prstGeom prst="rect">
            <a:avLst/>
          </a:prstGeom>
          <a:noFill/>
        </p:spPr>
        <p:txBody>
          <a:bodyPr wrap="square" rtlCol="0">
            <a:spAutoFit/>
          </a:bodyPr>
          <a:lstStyle/>
          <a:p>
            <a:endParaRPr lang="fr-FR" b="1" dirty="0">
              <a:solidFill>
                <a:schemeClr val="accent1">
                  <a:lumMod val="50000"/>
                </a:schemeClr>
              </a:solidFill>
            </a:endParaRPr>
          </a:p>
          <a:p>
            <a:r>
              <a:rPr lang="fr-FR" b="1" dirty="0" smtClean="0">
                <a:solidFill>
                  <a:schemeClr val="accent1">
                    <a:lumMod val="50000"/>
                  </a:schemeClr>
                </a:solidFill>
              </a:rPr>
              <a:t>Produire avec moins de pesticides / produire sans pesticides ?</a:t>
            </a:r>
            <a:endParaRPr lang="fr-FR" b="1" dirty="0">
              <a:solidFill>
                <a:schemeClr val="accent1">
                  <a:lumMod val="50000"/>
                </a:schemeClr>
              </a:solidFill>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3" y="1628800"/>
            <a:ext cx="9010650" cy="4543425"/>
          </a:xfrm>
          <a:prstGeom prst="rect">
            <a:avLst/>
          </a:prstGeom>
        </p:spPr>
      </p:pic>
      <p:sp>
        <p:nvSpPr>
          <p:cNvPr id="11" name="ZoneTexte 10"/>
          <p:cNvSpPr txBox="1"/>
          <p:nvPr/>
        </p:nvSpPr>
        <p:spPr>
          <a:xfrm>
            <a:off x="2267744" y="5733256"/>
            <a:ext cx="6480720" cy="369332"/>
          </a:xfrm>
          <a:prstGeom prst="rect">
            <a:avLst/>
          </a:prstGeom>
          <a:noFill/>
        </p:spPr>
        <p:txBody>
          <a:bodyPr wrap="square" rtlCol="0">
            <a:spAutoFit/>
          </a:bodyPr>
          <a:lstStyle/>
          <a:p>
            <a:r>
              <a:rPr lang="fr-FR" dirty="0" smtClean="0"/>
              <a:t>(IGEC : Interactions génotype x environnement x conduite)</a:t>
            </a:r>
            <a:endParaRPr lang="fr-FR" dirty="0"/>
          </a:p>
        </p:txBody>
      </p:sp>
      <p:sp>
        <p:nvSpPr>
          <p:cNvPr id="12" name="ZoneTexte 11"/>
          <p:cNvSpPr txBox="1"/>
          <p:nvPr/>
        </p:nvSpPr>
        <p:spPr>
          <a:xfrm>
            <a:off x="121094" y="6550223"/>
            <a:ext cx="9036496" cy="276999"/>
          </a:xfrm>
          <a:prstGeom prst="rect">
            <a:avLst/>
          </a:prstGeom>
          <a:noFill/>
        </p:spPr>
        <p:txBody>
          <a:bodyPr wrap="square" rtlCol="0">
            <a:spAutoFit/>
          </a:bodyPr>
          <a:lstStyle/>
          <a:p>
            <a:pPr algn="r"/>
            <a:r>
              <a:rPr lang="fr-FR" sz="1200" dirty="0" smtClean="0"/>
              <a:t>J-F Castell  -  Agriculture et qualité de l’air : problèmes et solutions – 14 mars 2018   </a:t>
            </a:r>
            <a:endParaRPr lang="fr-FR" sz="1200" dirty="0"/>
          </a:p>
        </p:txBody>
      </p:sp>
      <p:cxnSp>
        <p:nvCxnSpPr>
          <p:cNvPr id="13" name="Connecteur droit 12"/>
          <p:cNvCxnSpPr/>
          <p:nvPr/>
        </p:nvCxnSpPr>
        <p:spPr>
          <a:xfrm>
            <a:off x="121094" y="6546775"/>
            <a:ext cx="9022906"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2203831" y="1395410"/>
            <a:ext cx="1191352" cy="369332"/>
          </a:xfrm>
          <a:prstGeom prst="rect">
            <a:avLst/>
          </a:prstGeom>
          <a:noFill/>
        </p:spPr>
        <p:txBody>
          <a:bodyPr wrap="none" rtlCol="0">
            <a:spAutoFit/>
          </a:bodyPr>
          <a:lstStyle/>
          <a:p>
            <a:r>
              <a:rPr lang="fr-FR" dirty="0" smtClean="0"/>
              <a:t>1945-1980</a:t>
            </a:r>
            <a:endParaRPr lang="fr-FR" dirty="0"/>
          </a:p>
        </p:txBody>
      </p:sp>
      <p:sp>
        <p:nvSpPr>
          <p:cNvPr id="15" name="ZoneTexte 14"/>
          <p:cNvSpPr txBox="1"/>
          <p:nvPr/>
        </p:nvSpPr>
        <p:spPr>
          <a:xfrm>
            <a:off x="4355976" y="1403484"/>
            <a:ext cx="1191352" cy="369332"/>
          </a:xfrm>
          <a:prstGeom prst="rect">
            <a:avLst/>
          </a:prstGeom>
          <a:noFill/>
        </p:spPr>
        <p:txBody>
          <a:bodyPr wrap="none" rtlCol="0">
            <a:spAutoFit/>
          </a:bodyPr>
          <a:lstStyle/>
          <a:p>
            <a:r>
              <a:rPr lang="fr-FR" dirty="0" smtClean="0"/>
              <a:t>1990-2000</a:t>
            </a:r>
            <a:endParaRPr lang="fr-FR" dirty="0"/>
          </a:p>
        </p:txBody>
      </p:sp>
      <p:sp>
        <p:nvSpPr>
          <p:cNvPr id="16" name="ZoneTexte 15"/>
          <p:cNvSpPr txBox="1"/>
          <p:nvPr/>
        </p:nvSpPr>
        <p:spPr>
          <a:xfrm>
            <a:off x="6804248" y="1382963"/>
            <a:ext cx="891591" cy="369332"/>
          </a:xfrm>
          <a:prstGeom prst="rect">
            <a:avLst/>
          </a:prstGeom>
          <a:noFill/>
        </p:spPr>
        <p:txBody>
          <a:bodyPr wrap="none" rtlCol="0">
            <a:spAutoFit/>
          </a:bodyPr>
          <a:lstStyle/>
          <a:p>
            <a:r>
              <a:rPr lang="fr-FR" dirty="0" smtClean="0"/>
              <a:t>2010 -&gt;</a:t>
            </a:r>
            <a:endParaRPr lang="fr-FR" dirty="0"/>
          </a:p>
        </p:txBody>
      </p:sp>
    </p:spTree>
    <p:extLst>
      <p:ext uri="{BB962C8B-B14F-4D97-AF65-F5344CB8AC3E}">
        <p14:creationId xmlns:p14="http://schemas.microsoft.com/office/powerpoint/2010/main" val="1461771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423817"/>
            <a:ext cx="1728192" cy="1200329"/>
          </a:xfrm>
          <a:prstGeom prst="rect">
            <a:avLst/>
          </a:prstGeom>
          <a:noFill/>
          <a:ln>
            <a:solidFill>
              <a:schemeClr val="accent1"/>
            </a:solidFill>
          </a:ln>
        </p:spPr>
        <p:txBody>
          <a:bodyPr wrap="square" rtlCol="0">
            <a:spAutoFit/>
          </a:bodyPr>
          <a:lstStyle/>
          <a:p>
            <a:pPr algn="ctr"/>
            <a:r>
              <a:rPr lang="fr-FR" dirty="0" smtClean="0"/>
              <a:t>Traitements phytosanitaires</a:t>
            </a:r>
          </a:p>
          <a:p>
            <a:pPr algn="ctr"/>
            <a:r>
              <a:rPr lang="fr-FR" dirty="0" smtClean="0"/>
              <a:t>(molécules de synthèse)</a:t>
            </a:r>
          </a:p>
        </p:txBody>
      </p:sp>
      <p:grpSp>
        <p:nvGrpSpPr>
          <p:cNvPr id="75" name="Groupe 74"/>
          <p:cNvGrpSpPr/>
          <p:nvPr/>
        </p:nvGrpSpPr>
        <p:grpSpPr>
          <a:xfrm>
            <a:off x="1914353" y="450887"/>
            <a:ext cx="4459447" cy="648679"/>
            <a:chOff x="2267744" y="448468"/>
            <a:chExt cx="4459447" cy="648679"/>
          </a:xfrm>
        </p:grpSpPr>
        <p:cxnSp>
          <p:nvCxnSpPr>
            <p:cNvPr id="6" name="Connecteur droit avec flèche 5"/>
            <p:cNvCxnSpPr/>
            <p:nvPr/>
          </p:nvCxnSpPr>
          <p:spPr>
            <a:xfrm>
              <a:off x="2267744" y="763618"/>
              <a:ext cx="329938" cy="7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4998999" y="450816"/>
              <a:ext cx="1728192" cy="646331"/>
            </a:xfrm>
            <a:prstGeom prst="rect">
              <a:avLst/>
            </a:prstGeom>
            <a:noFill/>
            <a:ln>
              <a:solidFill>
                <a:schemeClr val="accent1"/>
              </a:solidFill>
            </a:ln>
          </p:spPr>
          <p:txBody>
            <a:bodyPr wrap="square" rtlCol="0">
              <a:spAutoFit/>
            </a:bodyPr>
            <a:lstStyle/>
            <a:p>
              <a:pPr algn="ctr"/>
              <a:r>
                <a:rPr lang="fr-FR" dirty="0" smtClean="0"/>
                <a:t>Traitements intensifs</a:t>
              </a:r>
              <a:endParaRPr lang="fr-FR" dirty="0"/>
            </a:p>
          </p:txBody>
        </p:sp>
        <p:sp>
          <p:nvSpPr>
            <p:cNvPr id="8" name="ZoneTexte 7"/>
            <p:cNvSpPr txBox="1"/>
            <p:nvPr/>
          </p:nvSpPr>
          <p:spPr>
            <a:xfrm>
              <a:off x="2604331" y="448468"/>
              <a:ext cx="1728192" cy="646331"/>
            </a:xfrm>
            <a:prstGeom prst="rect">
              <a:avLst/>
            </a:prstGeom>
            <a:noFill/>
            <a:ln>
              <a:solidFill>
                <a:schemeClr val="accent1"/>
              </a:solidFill>
            </a:ln>
          </p:spPr>
          <p:txBody>
            <a:bodyPr wrap="square" rtlCol="0">
              <a:spAutoFit/>
            </a:bodyPr>
            <a:lstStyle/>
            <a:p>
              <a:pPr algn="ctr"/>
              <a:r>
                <a:rPr lang="fr-FR" dirty="0" smtClean="0"/>
                <a:t>Matériel </a:t>
              </a:r>
            </a:p>
            <a:p>
              <a:pPr algn="ctr"/>
              <a:r>
                <a:rPr lang="fr-FR" dirty="0" smtClean="0"/>
                <a:t>adapté</a:t>
              </a:r>
              <a:endParaRPr lang="fr-FR" dirty="0"/>
            </a:p>
          </p:txBody>
        </p:sp>
        <p:cxnSp>
          <p:nvCxnSpPr>
            <p:cNvPr id="9" name="Connecteur droit avec flèche 8"/>
            <p:cNvCxnSpPr/>
            <p:nvPr/>
          </p:nvCxnSpPr>
          <p:spPr>
            <a:xfrm>
              <a:off x="4332523" y="763617"/>
              <a:ext cx="635520" cy="39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6" name="Groupe 75"/>
          <p:cNvGrpSpPr/>
          <p:nvPr/>
        </p:nvGrpSpPr>
        <p:grpSpPr>
          <a:xfrm>
            <a:off x="3978358" y="1099566"/>
            <a:ext cx="2808312" cy="1173993"/>
            <a:chOff x="4725140" y="1071373"/>
            <a:chExt cx="2808312" cy="1173993"/>
          </a:xfrm>
        </p:grpSpPr>
        <p:cxnSp>
          <p:nvCxnSpPr>
            <p:cNvPr id="12" name="Connecteur droit avec flèche 11"/>
            <p:cNvCxnSpPr>
              <a:stCxn id="7" idx="2"/>
            </p:cNvCxnSpPr>
            <p:nvPr/>
          </p:nvCxnSpPr>
          <p:spPr>
            <a:xfrm>
              <a:off x="6256486" y="1071373"/>
              <a:ext cx="7257" cy="250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4725140" y="1322036"/>
              <a:ext cx="2808312" cy="923330"/>
            </a:xfrm>
            <a:prstGeom prst="rect">
              <a:avLst/>
            </a:prstGeom>
            <a:noFill/>
            <a:ln>
              <a:solidFill>
                <a:schemeClr val="accent1"/>
              </a:solidFill>
            </a:ln>
          </p:spPr>
          <p:txBody>
            <a:bodyPr wrap="square" rtlCol="0">
              <a:spAutoFit/>
            </a:bodyPr>
            <a:lstStyle/>
            <a:p>
              <a:pPr algn="ctr"/>
              <a:r>
                <a:rPr lang="fr-FR" dirty="0" smtClean="0"/>
                <a:t>Réduction « raisonnée » des traitements et </a:t>
              </a:r>
              <a:r>
                <a:rPr lang="fr-FR" dirty="0" smtClean="0"/>
                <a:t>adaptation des SDC</a:t>
              </a:r>
              <a:endParaRPr lang="fr-FR" dirty="0"/>
            </a:p>
          </p:txBody>
        </p:sp>
      </p:grpSp>
      <p:sp>
        <p:nvSpPr>
          <p:cNvPr id="37" name="ZoneTexte 36"/>
          <p:cNvSpPr txBox="1"/>
          <p:nvPr/>
        </p:nvSpPr>
        <p:spPr>
          <a:xfrm>
            <a:off x="6883075" y="456942"/>
            <a:ext cx="1244893" cy="646331"/>
          </a:xfrm>
          <a:prstGeom prst="rect">
            <a:avLst/>
          </a:prstGeom>
          <a:noFill/>
        </p:spPr>
        <p:txBody>
          <a:bodyPr wrap="none" rtlCol="0">
            <a:spAutoFit/>
          </a:bodyPr>
          <a:lstStyle/>
          <a:p>
            <a:pPr algn="ctr"/>
            <a:r>
              <a:rPr lang="fr-FR" b="1" dirty="0" smtClean="0">
                <a:solidFill>
                  <a:srgbClr val="C00000"/>
                </a:solidFill>
              </a:rPr>
              <a:t>Agriculture</a:t>
            </a:r>
          </a:p>
          <a:p>
            <a:pPr algn="ctr"/>
            <a:r>
              <a:rPr lang="fr-FR" b="1" dirty="0" smtClean="0">
                <a:solidFill>
                  <a:srgbClr val="C00000"/>
                </a:solidFill>
              </a:rPr>
              <a:t>intensive</a:t>
            </a:r>
            <a:endParaRPr lang="fr-FR" b="1" dirty="0">
              <a:solidFill>
                <a:srgbClr val="C00000"/>
              </a:solidFill>
            </a:endParaRPr>
          </a:p>
        </p:txBody>
      </p:sp>
      <p:grpSp>
        <p:nvGrpSpPr>
          <p:cNvPr id="78" name="Groupe 77"/>
          <p:cNvGrpSpPr/>
          <p:nvPr/>
        </p:nvGrpSpPr>
        <p:grpSpPr>
          <a:xfrm>
            <a:off x="197610" y="1624146"/>
            <a:ext cx="6183447" cy="1532589"/>
            <a:chOff x="539552" y="1624146"/>
            <a:chExt cx="6183447" cy="1532589"/>
          </a:xfrm>
        </p:grpSpPr>
        <p:cxnSp>
          <p:nvCxnSpPr>
            <p:cNvPr id="20" name="Connecteur droit avec flèche 19"/>
            <p:cNvCxnSpPr>
              <a:stCxn id="4" idx="2"/>
              <a:endCxn id="21" idx="0"/>
            </p:cNvCxnSpPr>
            <p:nvPr/>
          </p:nvCxnSpPr>
          <p:spPr>
            <a:xfrm>
              <a:off x="1385550" y="1624146"/>
              <a:ext cx="18098" cy="866447"/>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539552" y="2490593"/>
              <a:ext cx="1728192" cy="646331"/>
            </a:xfrm>
            <a:prstGeom prst="rect">
              <a:avLst/>
            </a:prstGeom>
            <a:noFill/>
            <a:ln w="25400">
              <a:solidFill>
                <a:schemeClr val="tx2">
                  <a:lumMod val="60000"/>
                  <a:lumOff val="40000"/>
                </a:schemeClr>
              </a:solidFill>
            </a:ln>
          </p:spPr>
          <p:txBody>
            <a:bodyPr wrap="square" rtlCol="0">
              <a:spAutoFit/>
            </a:bodyPr>
            <a:lstStyle/>
            <a:p>
              <a:pPr algn="ctr"/>
              <a:r>
                <a:rPr lang="fr-FR" dirty="0" smtClean="0"/>
                <a:t>Produits </a:t>
              </a:r>
            </a:p>
            <a:p>
              <a:pPr algn="ctr"/>
              <a:r>
                <a:rPr lang="fr-FR" dirty="0" smtClean="0"/>
                <a:t>« naturels »</a:t>
              </a:r>
              <a:endParaRPr lang="fr-FR" dirty="0"/>
            </a:p>
          </p:txBody>
        </p:sp>
        <p:sp>
          <p:nvSpPr>
            <p:cNvPr id="23" name="ZoneTexte 22"/>
            <p:cNvSpPr txBox="1"/>
            <p:nvPr/>
          </p:nvSpPr>
          <p:spPr>
            <a:xfrm>
              <a:off x="2592882" y="2510404"/>
              <a:ext cx="1728192" cy="646331"/>
            </a:xfrm>
            <a:prstGeom prst="rect">
              <a:avLst/>
            </a:prstGeom>
            <a:noFill/>
            <a:ln w="25400">
              <a:solidFill>
                <a:schemeClr val="tx2">
                  <a:lumMod val="60000"/>
                  <a:lumOff val="40000"/>
                </a:schemeClr>
              </a:solidFill>
            </a:ln>
          </p:spPr>
          <p:txBody>
            <a:bodyPr wrap="square" rtlCol="0">
              <a:spAutoFit/>
            </a:bodyPr>
            <a:lstStyle/>
            <a:p>
              <a:pPr algn="ctr"/>
              <a:r>
                <a:rPr lang="fr-FR" dirty="0" smtClean="0"/>
                <a:t>Matériel </a:t>
              </a:r>
            </a:p>
            <a:p>
              <a:pPr algn="ctr"/>
              <a:r>
                <a:rPr lang="fr-FR" dirty="0" smtClean="0"/>
                <a:t>adapté</a:t>
              </a:r>
              <a:endParaRPr lang="fr-FR" dirty="0"/>
            </a:p>
          </p:txBody>
        </p:sp>
        <p:cxnSp>
          <p:nvCxnSpPr>
            <p:cNvPr id="24" name="Connecteur droit avec flèche 23"/>
            <p:cNvCxnSpPr/>
            <p:nvPr/>
          </p:nvCxnSpPr>
          <p:spPr>
            <a:xfrm>
              <a:off x="2267744" y="2813758"/>
              <a:ext cx="325138" cy="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4320300" y="2837220"/>
              <a:ext cx="584571" cy="1"/>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4994807" y="2508201"/>
              <a:ext cx="1728192" cy="646331"/>
            </a:xfrm>
            <a:prstGeom prst="rect">
              <a:avLst/>
            </a:prstGeom>
            <a:noFill/>
            <a:ln w="25400">
              <a:solidFill>
                <a:schemeClr val="tx2">
                  <a:lumMod val="60000"/>
                  <a:lumOff val="40000"/>
                </a:schemeClr>
              </a:solidFill>
            </a:ln>
          </p:spPr>
          <p:txBody>
            <a:bodyPr wrap="square" rtlCol="0">
              <a:spAutoFit/>
            </a:bodyPr>
            <a:lstStyle/>
            <a:p>
              <a:pPr algn="ctr"/>
              <a:r>
                <a:rPr lang="fr-FR" dirty="0" smtClean="0"/>
                <a:t>Traitements intensifs</a:t>
              </a:r>
              <a:endParaRPr lang="fr-FR" dirty="0"/>
            </a:p>
          </p:txBody>
        </p:sp>
      </p:grpSp>
      <p:grpSp>
        <p:nvGrpSpPr>
          <p:cNvPr id="79" name="Groupe 78"/>
          <p:cNvGrpSpPr/>
          <p:nvPr/>
        </p:nvGrpSpPr>
        <p:grpSpPr>
          <a:xfrm>
            <a:off x="1715180" y="3123419"/>
            <a:ext cx="4815989" cy="1585215"/>
            <a:chOff x="2051720" y="3103054"/>
            <a:chExt cx="4815989" cy="1585215"/>
          </a:xfrm>
        </p:grpSpPr>
        <p:cxnSp>
          <p:nvCxnSpPr>
            <p:cNvPr id="48" name="Connecteur droit avec flèche 47"/>
            <p:cNvCxnSpPr/>
            <p:nvPr/>
          </p:nvCxnSpPr>
          <p:spPr>
            <a:xfrm>
              <a:off x="2209489" y="3103054"/>
              <a:ext cx="311786" cy="441439"/>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2579530" y="3383935"/>
              <a:ext cx="1763841" cy="369332"/>
            </a:xfrm>
            <a:prstGeom prst="rect">
              <a:avLst/>
            </a:prstGeom>
            <a:noFill/>
            <a:ln w="25400">
              <a:solidFill>
                <a:schemeClr val="tx2">
                  <a:lumMod val="60000"/>
                  <a:lumOff val="40000"/>
                </a:schemeClr>
              </a:solidFill>
            </a:ln>
          </p:spPr>
          <p:txBody>
            <a:bodyPr wrap="square" rtlCol="0">
              <a:spAutoFit/>
            </a:bodyPr>
            <a:lstStyle/>
            <a:p>
              <a:pPr algn="ctr"/>
              <a:r>
                <a:rPr lang="fr-FR" dirty="0" smtClean="0"/>
                <a:t>Auxiliaires</a:t>
              </a:r>
              <a:endParaRPr lang="fr-FR" dirty="0"/>
            </a:p>
          </p:txBody>
        </p:sp>
        <p:cxnSp>
          <p:nvCxnSpPr>
            <p:cNvPr id="52" name="Connecteur droit avec flèche 51"/>
            <p:cNvCxnSpPr/>
            <p:nvPr/>
          </p:nvCxnSpPr>
          <p:spPr>
            <a:xfrm>
              <a:off x="2051720" y="3141430"/>
              <a:ext cx="469555" cy="1062331"/>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2579530" y="4041938"/>
              <a:ext cx="1763841" cy="646331"/>
            </a:xfrm>
            <a:prstGeom prst="rect">
              <a:avLst/>
            </a:prstGeom>
            <a:noFill/>
            <a:ln w="25400">
              <a:solidFill>
                <a:schemeClr val="tx2">
                  <a:lumMod val="60000"/>
                  <a:lumOff val="40000"/>
                </a:schemeClr>
              </a:solidFill>
            </a:ln>
          </p:spPr>
          <p:txBody>
            <a:bodyPr wrap="square" rtlCol="0">
              <a:spAutoFit/>
            </a:bodyPr>
            <a:lstStyle>
              <a:defPPr>
                <a:defRPr lang="fr-FR"/>
              </a:defPPr>
              <a:lvl1pPr algn="ctr"/>
            </a:lstStyle>
            <a:p>
              <a:r>
                <a:rPr lang="fr-FR" dirty="0"/>
                <a:t>Stratégies d’évitement</a:t>
              </a:r>
            </a:p>
          </p:txBody>
        </p:sp>
        <p:cxnSp>
          <p:nvCxnSpPr>
            <p:cNvPr id="55" name="Connecteur droit avec flèche 54"/>
            <p:cNvCxnSpPr>
              <a:stCxn id="49" idx="3"/>
            </p:cNvCxnSpPr>
            <p:nvPr/>
          </p:nvCxnSpPr>
          <p:spPr>
            <a:xfrm>
              <a:off x="4343371" y="3568601"/>
              <a:ext cx="433926" cy="277593"/>
            </a:xfrm>
            <a:prstGeom prst="straightConnector1">
              <a:avLst/>
            </a:prstGeom>
            <a:noFill/>
            <a:ln w="25400">
              <a:solidFill>
                <a:schemeClr val="tx2">
                  <a:lumMod val="60000"/>
                  <a:lumOff val="40000"/>
                </a:schemeClr>
              </a:solidFill>
              <a:tailEnd type="arrow"/>
            </a:ln>
          </p:spPr>
        </p:cxnSp>
        <p:cxnSp>
          <p:nvCxnSpPr>
            <p:cNvPr id="56" name="Connecteur droit avec flèche 55"/>
            <p:cNvCxnSpPr/>
            <p:nvPr/>
          </p:nvCxnSpPr>
          <p:spPr>
            <a:xfrm flipV="1">
              <a:off x="4348147" y="4186851"/>
              <a:ext cx="429150" cy="299844"/>
            </a:xfrm>
            <a:prstGeom prst="straightConnector1">
              <a:avLst/>
            </a:prstGeom>
            <a:noFill/>
            <a:ln w="25400">
              <a:solidFill>
                <a:schemeClr val="tx2">
                  <a:lumMod val="60000"/>
                  <a:lumOff val="40000"/>
                </a:schemeClr>
              </a:solidFill>
              <a:tailEnd type="arrow"/>
            </a:ln>
          </p:spPr>
        </p:cxnSp>
        <p:sp>
          <p:nvSpPr>
            <p:cNvPr id="58" name="ZoneTexte 57"/>
            <p:cNvSpPr txBox="1"/>
            <p:nvPr/>
          </p:nvSpPr>
          <p:spPr>
            <a:xfrm>
              <a:off x="4798649" y="3707397"/>
              <a:ext cx="2069060" cy="646331"/>
            </a:xfrm>
            <a:prstGeom prst="rect">
              <a:avLst/>
            </a:prstGeom>
            <a:noFill/>
            <a:ln w="25400">
              <a:solidFill>
                <a:schemeClr val="tx2">
                  <a:lumMod val="60000"/>
                  <a:lumOff val="40000"/>
                </a:schemeClr>
              </a:solidFill>
            </a:ln>
          </p:spPr>
          <p:txBody>
            <a:bodyPr wrap="square" rtlCol="0">
              <a:spAutoFit/>
            </a:bodyPr>
            <a:lstStyle>
              <a:defPPr>
                <a:defRPr lang="fr-FR"/>
              </a:defPPr>
              <a:lvl1pPr algn="ctr"/>
            </a:lstStyle>
            <a:p>
              <a:r>
                <a:rPr lang="fr-FR" dirty="0"/>
                <a:t>Réduction/arrêt des traitements</a:t>
              </a:r>
            </a:p>
          </p:txBody>
        </p:sp>
      </p:grpSp>
      <p:grpSp>
        <p:nvGrpSpPr>
          <p:cNvPr id="80" name="Groupe 79"/>
          <p:cNvGrpSpPr/>
          <p:nvPr/>
        </p:nvGrpSpPr>
        <p:grpSpPr>
          <a:xfrm>
            <a:off x="162780" y="3123419"/>
            <a:ext cx="6481335" cy="2914621"/>
            <a:chOff x="539552" y="3171418"/>
            <a:chExt cx="6481335" cy="2914621"/>
          </a:xfrm>
        </p:grpSpPr>
        <p:cxnSp>
          <p:nvCxnSpPr>
            <p:cNvPr id="60" name="Connecteur droit avec flèche 59"/>
            <p:cNvCxnSpPr/>
            <p:nvPr/>
          </p:nvCxnSpPr>
          <p:spPr>
            <a:xfrm>
              <a:off x="1438478" y="3171418"/>
              <a:ext cx="0" cy="216428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1" name="ZoneTexte 60"/>
            <p:cNvSpPr txBox="1"/>
            <p:nvPr/>
          </p:nvSpPr>
          <p:spPr>
            <a:xfrm>
              <a:off x="539552" y="5349206"/>
              <a:ext cx="1728192" cy="646331"/>
            </a:xfrm>
            <a:prstGeom prst="rect">
              <a:avLst/>
            </a:prstGeom>
            <a:noFill/>
            <a:ln w="25400">
              <a:solidFill>
                <a:srgbClr val="00B050"/>
              </a:solidFill>
            </a:ln>
          </p:spPr>
          <p:txBody>
            <a:bodyPr wrap="square" rtlCol="0">
              <a:spAutoFit/>
            </a:bodyPr>
            <a:lstStyle/>
            <a:p>
              <a:pPr algn="ctr"/>
              <a:r>
                <a:rPr lang="fr-FR" dirty="0" smtClean="0"/>
                <a:t>Résilience de l’écosystème</a:t>
              </a:r>
              <a:endParaRPr lang="fr-FR" dirty="0"/>
            </a:p>
          </p:txBody>
        </p:sp>
        <p:cxnSp>
          <p:nvCxnSpPr>
            <p:cNvPr id="63" name="Connecteur droit avec flèche 62"/>
            <p:cNvCxnSpPr>
              <a:stCxn id="61" idx="3"/>
            </p:cNvCxnSpPr>
            <p:nvPr/>
          </p:nvCxnSpPr>
          <p:spPr>
            <a:xfrm flipV="1">
              <a:off x="2267744" y="5672371"/>
              <a:ext cx="504056" cy="1"/>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a:xfrm>
              <a:off x="2771800" y="5162709"/>
              <a:ext cx="1728192" cy="923330"/>
            </a:xfrm>
            <a:prstGeom prst="rect">
              <a:avLst/>
            </a:prstGeom>
            <a:noFill/>
            <a:ln w="25400">
              <a:solidFill>
                <a:srgbClr val="00B050"/>
              </a:solidFill>
            </a:ln>
          </p:spPr>
          <p:txBody>
            <a:bodyPr wrap="square" rtlCol="0">
              <a:spAutoFit/>
            </a:bodyPr>
            <a:lstStyle/>
            <a:p>
              <a:pPr algn="ctr"/>
              <a:r>
                <a:rPr lang="fr-FR" dirty="0" smtClean="0"/>
                <a:t>Utilisation des ressources de l’écosystèmes</a:t>
              </a:r>
              <a:endParaRPr lang="fr-FR" dirty="0"/>
            </a:p>
          </p:txBody>
        </p:sp>
        <p:cxnSp>
          <p:nvCxnSpPr>
            <p:cNvPr id="66" name="Connecteur droit avec flèche 65"/>
            <p:cNvCxnSpPr>
              <a:stCxn id="64" idx="3"/>
            </p:cNvCxnSpPr>
            <p:nvPr/>
          </p:nvCxnSpPr>
          <p:spPr>
            <a:xfrm flipV="1">
              <a:off x="4499992" y="5622354"/>
              <a:ext cx="348962" cy="202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4892333" y="5151557"/>
              <a:ext cx="2128554" cy="923330"/>
            </a:xfrm>
            <a:prstGeom prst="rect">
              <a:avLst/>
            </a:prstGeom>
            <a:noFill/>
            <a:ln w="25400">
              <a:solidFill>
                <a:srgbClr val="00B050"/>
              </a:solidFill>
            </a:ln>
          </p:spPr>
          <p:txBody>
            <a:bodyPr wrap="square" rtlCol="0">
              <a:spAutoFit/>
            </a:bodyPr>
            <a:lstStyle/>
            <a:p>
              <a:pPr algn="ctr"/>
              <a:r>
                <a:rPr lang="fr-FR" dirty="0" smtClean="0"/>
                <a:t>Equilibres naturels :</a:t>
              </a:r>
              <a:br>
                <a:rPr lang="fr-FR" dirty="0" smtClean="0"/>
              </a:br>
              <a:r>
                <a:rPr lang="fr-FR" dirty="0" smtClean="0"/>
                <a:t>Pas/peu de traitements</a:t>
              </a:r>
              <a:endParaRPr lang="fr-FR" dirty="0"/>
            </a:p>
          </p:txBody>
        </p:sp>
      </p:grpSp>
      <p:grpSp>
        <p:nvGrpSpPr>
          <p:cNvPr id="77" name="Groupe 76"/>
          <p:cNvGrpSpPr/>
          <p:nvPr/>
        </p:nvGrpSpPr>
        <p:grpSpPr>
          <a:xfrm>
            <a:off x="6920634" y="1103273"/>
            <a:ext cx="1244893" cy="954096"/>
            <a:chOff x="6920634" y="1103273"/>
            <a:chExt cx="1244893" cy="954096"/>
          </a:xfrm>
        </p:grpSpPr>
        <p:sp>
          <p:nvSpPr>
            <p:cNvPr id="38" name="ZoneTexte 37"/>
            <p:cNvSpPr txBox="1"/>
            <p:nvPr/>
          </p:nvSpPr>
          <p:spPr>
            <a:xfrm>
              <a:off x="6920634" y="1411038"/>
              <a:ext cx="1244893" cy="646331"/>
            </a:xfrm>
            <a:prstGeom prst="rect">
              <a:avLst/>
            </a:prstGeom>
            <a:noFill/>
          </p:spPr>
          <p:txBody>
            <a:bodyPr wrap="none" rtlCol="0">
              <a:spAutoFit/>
            </a:bodyPr>
            <a:lstStyle/>
            <a:p>
              <a:pPr algn="ctr"/>
              <a:r>
                <a:rPr lang="fr-FR" b="1" dirty="0" smtClean="0">
                  <a:solidFill>
                    <a:schemeClr val="accent6">
                      <a:lumMod val="75000"/>
                    </a:schemeClr>
                  </a:solidFill>
                </a:rPr>
                <a:t>Agriculture</a:t>
              </a:r>
            </a:p>
            <a:p>
              <a:pPr algn="ctr"/>
              <a:r>
                <a:rPr lang="fr-FR" b="1" dirty="0" smtClean="0">
                  <a:solidFill>
                    <a:schemeClr val="accent6">
                      <a:lumMod val="75000"/>
                    </a:schemeClr>
                  </a:solidFill>
                </a:rPr>
                <a:t>raisonnée</a:t>
              </a:r>
              <a:endParaRPr lang="fr-FR" b="1" dirty="0">
                <a:solidFill>
                  <a:schemeClr val="accent6">
                    <a:lumMod val="75000"/>
                  </a:schemeClr>
                </a:solidFill>
              </a:endParaRPr>
            </a:p>
          </p:txBody>
        </p:sp>
        <p:cxnSp>
          <p:nvCxnSpPr>
            <p:cNvPr id="70" name="Connecteur droit avec flèche 69"/>
            <p:cNvCxnSpPr>
              <a:stCxn id="37" idx="2"/>
            </p:cNvCxnSpPr>
            <p:nvPr/>
          </p:nvCxnSpPr>
          <p:spPr>
            <a:xfrm flipH="1">
              <a:off x="7505521" y="1103273"/>
              <a:ext cx="1" cy="25301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81" name="Groupe 80"/>
          <p:cNvGrpSpPr/>
          <p:nvPr/>
        </p:nvGrpSpPr>
        <p:grpSpPr>
          <a:xfrm>
            <a:off x="6901882" y="2140474"/>
            <a:ext cx="1244893" cy="1594293"/>
            <a:chOff x="7734806" y="2191702"/>
            <a:chExt cx="1244893" cy="1594293"/>
          </a:xfrm>
        </p:grpSpPr>
        <p:sp>
          <p:nvSpPr>
            <p:cNvPr id="50" name="ZoneTexte 49"/>
            <p:cNvSpPr txBox="1"/>
            <p:nvPr/>
          </p:nvSpPr>
          <p:spPr>
            <a:xfrm>
              <a:off x="7734806" y="3139664"/>
              <a:ext cx="1244893" cy="646331"/>
            </a:xfrm>
            <a:prstGeom prst="rect">
              <a:avLst/>
            </a:prstGeom>
            <a:noFill/>
          </p:spPr>
          <p:txBody>
            <a:bodyPr wrap="none" rtlCol="0">
              <a:spAutoFit/>
            </a:bodyPr>
            <a:lstStyle/>
            <a:p>
              <a:pPr algn="ctr"/>
              <a:r>
                <a:rPr lang="fr-FR" b="1" dirty="0" smtClean="0">
                  <a:solidFill>
                    <a:schemeClr val="tx2">
                      <a:lumMod val="60000"/>
                      <a:lumOff val="40000"/>
                    </a:schemeClr>
                  </a:solidFill>
                </a:rPr>
                <a:t>Agriculture</a:t>
              </a:r>
            </a:p>
            <a:p>
              <a:pPr algn="ctr"/>
              <a:r>
                <a:rPr lang="fr-FR" b="1" dirty="0" smtClean="0">
                  <a:solidFill>
                    <a:schemeClr val="tx2">
                      <a:lumMod val="60000"/>
                      <a:lumOff val="40000"/>
                    </a:schemeClr>
                  </a:solidFill>
                </a:rPr>
                <a:t>biologique</a:t>
              </a:r>
              <a:endParaRPr lang="fr-FR" b="1" dirty="0">
                <a:solidFill>
                  <a:schemeClr val="tx2">
                    <a:lumMod val="60000"/>
                    <a:lumOff val="40000"/>
                  </a:schemeClr>
                </a:solidFill>
              </a:endParaRPr>
            </a:p>
          </p:txBody>
        </p:sp>
        <p:cxnSp>
          <p:nvCxnSpPr>
            <p:cNvPr id="71" name="Connecteur droit avec flèche 70"/>
            <p:cNvCxnSpPr/>
            <p:nvPr/>
          </p:nvCxnSpPr>
          <p:spPr>
            <a:xfrm flipH="1">
              <a:off x="8243530" y="2191702"/>
              <a:ext cx="6660" cy="936911"/>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grpSp>
        <p:nvGrpSpPr>
          <p:cNvPr id="82" name="Groupe 81"/>
          <p:cNvGrpSpPr/>
          <p:nvPr/>
        </p:nvGrpSpPr>
        <p:grpSpPr>
          <a:xfrm>
            <a:off x="6792226" y="3823546"/>
            <a:ext cx="1429430" cy="1950276"/>
            <a:chOff x="7477322" y="3835287"/>
            <a:chExt cx="1429430" cy="1950276"/>
          </a:xfrm>
        </p:grpSpPr>
        <p:sp>
          <p:nvSpPr>
            <p:cNvPr id="68" name="ZoneTexte 67"/>
            <p:cNvSpPr txBox="1"/>
            <p:nvPr/>
          </p:nvSpPr>
          <p:spPr>
            <a:xfrm>
              <a:off x="7477322" y="5416231"/>
              <a:ext cx="1429430" cy="369332"/>
            </a:xfrm>
            <a:prstGeom prst="rect">
              <a:avLst/>
            </a:prstGeom>
            <a:noFill/>
          </p:spPr>
          <p:txBody>
            <a:bodyPr wrap="none" rtlCol="0">
              <a:spAutoFit/>
            </a:bodyPr>
            <a:lstStyle/>
            <a:p>
              <a:pPr algn="ctr"/>
              <a:r>
                <a:rPr lang="fr-FR" b="1" dirty="0" smtClean="0">
                  <a:solidFill>
                    <a:srgbClr val="00B050"/>
                  </a:solidFill>
                </a:rPr>
                <a:t>Agroécologie</a:t>
              </a:r>
              <a:endParaRPr lang="fr-FR" b="1" dirty="0">
                <a:solidFill>
                  <a:srgbClr val="00B050"/>
                </a:solidFill>
              </a:endParaRPr>
            </a:p>
          </p:txBody>
        </p:sp>
        <p:cxnSp>
          <p:nvCxnSpPr>
            <p:cNvPr id="73" name="Connecteur droit avec flèche 72"/>
            <p:cNvCxnSpPr/>
            <p:nvPr/>
          </p:nvCxnSpPr>
          <p:spPr>
            <a:xfrm flipH="1">
              <a:off x="8102362" y="3835287"/>
              <a:ext cx="7201" cy="1566143"/>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grpSp>
      <p:sp>
        <p:nvSpPr>
          <p:cNvPr id="89" name="Rectangle 88"/>
          <p:cNvSpPr/>
          <p:nvPr/>
        </p:nvSpPr>
        <p:spPr>
          <a:xfrm>
            <a:off x="0" y="1571"/>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Contexte et enjeux</a:t>
            </a:r>
          </a:p>
        </p:txBody>
      </p:sp>
      <p:sp>
        <p:nvSpPr>
          <p:cNvPr id="90" name="Rectangle 89"/>
          <p:cNvSpPr/>
          <p:nvPr/>
        </p:nvSpPr>
        <p:spPr>
          <a:xfrm>
            <a:off x="3046932" y="1571"/>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Actions concrètes</a:t>
            </a:r>
          </a:p>
        </p:txBody>
      </p:sp>
      <p:sp>
        <p:nvSpPr>
          <p:cNvPr id="91" name="Rectangle 90"/>
          <p:cNvSpPr/>
          <p:nvPr/>
        </p:nvSpPr>
        <p:spPr>
          <a:xfrm>
            <a:off x="6093864" y="4669"/>
            <a:ext cx="3046932" cy="311040"/>
          </a:xfrm>
          <a:prstGeom prst="rect">
            <a:avLst/>
          </a:prstGeom>
          <a:gradFill>
            <a:gsLst>
              <a:gs pos="0">
                <a:schemeClr val="accent1">
                  <a:tint val="66000"/>
                  <a:satMod val="160000"/>
                </a:schemeClr>
              </a:gs>
              <a:gs pos="74000">
                <a:schemeClr val="accent1">
                  <a:tint val="44500"/>
                  <a:satMod val="160000"/>
                </a:schemeClr>
              </a:gs>
              <a:gs pos="100000">
                <a:schemeClr val="accent1">
                  <a:tint val="23500"/>
                  <a:satMod val="160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Conclusions</a:t>
            </a:r>
          </a:p>
        </p:txBody>
      </p:sp>
      <p:sp>
        <p:nvSpPr>
          <p:cNvPr id="112" name="ZoneTexte 111"/>
          <p:cNvSpPr txBox="1"/>
          <p:nvPr/>
        </p:nvSpPr>
        <p:spPr>
          <a:xfrm>
            <a:off x="121094" y="6550223"/>
            <a:ext cx="9036496" cy="276999"/>
          </a:xfrm>
          <a:prstGeom prst="rect">
            <a:avLst/>
          </a:prstGeom>
          <a:noFill/>
        </p:spPr>
        <p:txBody>
          <a:bodyPr wrap="square" rtlCol="0">
            <a:spAutoFit/>
          </a:bodyPr>
          <a:lstStyle/>
          <a:p>
            <a:pPr algn="r"/>
            <a:r>
              <a:rPr lang="fr-FR" sz="1200" dirty="0" smtClean="0"/>
              <a:t>J-F Castell  -  Agriculture et qualité de l’air : problèmes et solutions – 14 mars 2018   </a:t>
            </a:r>
            <a:endParaRPr lang="fr-FR" sz="1200" dirty="0"/>
          </a:p>
        </p:txBody>
      </p:sp>
      <p:cxnSp>
        <p:nvCxnSpPr>
          <p:cNvPr id="113" name="Connecteur droit 112"/>
          <p:cNvCxnSpPr/>
          <p:nvPr/>
        </p:nvCxnSpPr>
        <p:spPr>
          <a:xfrm>
            <a:off x="121094" y="6546775"/>
            <a:ext cx="9022906" cy="0"/>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2" name="Groupe 1"/>
          <p:cNvGrpSpPr/>
          <p:nvPr/>
        </p:nvGrpSpPr>
        <p:grpSpPr>
          <a:xfrm>
            <a:off x="8165528" y="481256"/>
            <a:ext cx="870968" cy="5556783"/>
            <a:chOff x="8165528" y="481256"/>
            <a:chExt cx="870968" cy="5556783"/>
          </a:xfrm>
        </p:grpSpPr>
        <p:sp>
          <p:nvSpPr>
            <p:cNvPr id="111" name="Triangle isocèle 110"/>
            <p:cNvSpPr/>
            <p:nvPr/>
          </p:nvSpPr>
          <p:spPr>
            <a:xfrm flipV="1">
              <a:off x="8165528" y="481256"/>
              <a:ext cx="870968" cy="5556783"/>
            </a:xfrm>
            <a:prstGeom prst="triangle">
              <a:avLst>
                <a:gd name="adj" fmla="val 47618"/>
              </a:avLst>
            </a:prstGeom>
            <a:gradFill>
              <a:gsLst>
                <a:gs pos="51000">
                  <a:srgbClr val="D8E1F3"/>
                </a:gs>
                <a:gs pos="88000">
                  <a:schemeClr val="accent6">
                    <a:lumMod val="75000"/>
                  </a:schemeClr>
                </a:gs>
                <a:gs pos="100000">
                  <a:srgbClr val="C00000"/>
                </a:gs>
                <a:gs pos="56000">
                  <a:srgbClr val="D7E0F2"/>
                </a:gs>
                <a:gs pos="23000">
                  <a:srgbClr val="00B050"/>
                </a:gs>
                <a:gs pos="69000">
                  <a:srgbClr val="C7D5EE"/>
                </a:gs>
                <a:gs pos="100000">
                  <a:srgbClr val="00B050"/>
                </a:gs>
                <a:gs pos="42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ZoneTexte 113"/>
            <p:cNvSpPr txBox="1"/>
            <p:nvPr/>
          </p:nvSpPr>
          <p:spPr>
            <a:xfrm rot="16200000">
              <a:off x="7863406" y="2387712"/>
              <a:ext cx="1475212" cy="402453"/>
            </a:xfrm>
            <a:prstGeom prst="rect">
              <a:avLst/>
            </a:prstGeom>
            <a:noFill/>
          </p:spPr>
          <p:txBody>
            <a:bodyPr wrap="none" rtlCol="0">
              <a:spAutoFit/>
            </a:bodyPr>
            <a:lstStyle/>
            <a:p>
              <a:r>
                <a:rPr lang="fr-FR" sz="1400" dirty="0" smtClean="0"/>
                <a:t>(intrants/énergie)</a:t>
              </a:r>
              <a:endParaRPr lang="fr-FR" sz="1400" dirty="0"/>
            </a:p>
          </p:txBody>
        </p:sp>
      </p:grpSp>
    </p:spTree>
    <p:extLst>
      <p:ext uri="{BB962C8B-B14F-4D97-AF65-F5344CB8AC3E}">
        <p14:creationId xmlns:p14="http://schemas.microsoft.com/office/powerpoint/2010/main" val="104981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71"/>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Contexte et enjeux</a:t>
            </a:r>
          </a:p>
        </p:txBody>
      </p:sp>
      <p:sp>
        <p:nvSpPr>
          <p:cNvPr id="5" name="Rectangle 4"/>
          <p:cNvSpPr/>
          <p:nvPr/>
        </p:nvSpPr>
        <p:spPr>
          <a:xfrm>
            <a:off x="3046932" y="1571"/>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Actions concrètes</a:t>
            </a:r>
          </a:p>
        </p:txBody>
      </p:sp>
      <p:sp>
        <p:nvSpPr>
          <p:cNvPr id="6" name="Rectangle 5"/>
          <p:cNvSpPr/>
          <p:nvPr/>
        </p:nvSpPr>
        <p:spPr>
          <a:xfrm>
            <a:off x="6093864" y="4669"/>
            <a:ext cx="3046932" cy="311040"/>
          </a:xfrm>
          <a:prstGeom prst="rect">
            <a:avLst/>
          </a:prstGeom>
          <a:gradFill>
            <a:gsLst>
              <a:gs pos="0">
                <a:schemeClr val="accent1">
                  <a:tint val="66000"/>
                  <a:satMod val="160000"/>
                </a:schemeClr>
              </a:gs>
              <a:gs pos="74000">
                <a:schemeClr val="accent1">
                  <a:tint val="44500"/>
                  <a:satMod val="160000"/>
                </a:schemeClr>
              </a:gs>
              <a:gs pos="100000">
                <a:schemeClr val="accent1">
                  <a:tint val="23500"/>
                  <a:satMod val="160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Conclusions</a:t>
            </a: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198" y="980728"/>
            <a:ext cx="2598269" cy="1838661"/>
          </a:xfrm>
          <a:prstGeom prst="rect">
            <a:avLst/>
          </a:prstGeom>
        </p:spPr>
      </p:pic>
      <p:pic>
        <p:nvPicPr>
          <p:cNvPr id="11"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832" y="3632236"/>
            <a:ext cx="2277438" cy="303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D:\Documents\enseignement\photos enseignement\vigne\domaine Castell\vigne bio Castell 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198" y="3645510"/>
            <a:ext cx="2247578" cy="299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8589" y="3641041"/>
            <a:ext cx="2993766" cy="2993766"/>
          </a:xfrm>
          <a:prstGeom prst="rect">
            <a:avLst/>
          </a:prstGeom>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0092" y="980727"/>
            <a:ext cx="2644919" cy="1838661"/>
          </a:xfrm>
          <a:prstGeom prst="rect">
            <a:avLst/>
          </a:prstGeom>
        </p:spPr>
      </p:pic>
      <p:sp>
        <p:nvSpPr>
          <p:cNvPr id="16" name="ZoneTexte 15"/>
          <p:cNvSpPr txBox="1"/>
          <p:nvPr/>
        </p:nvSpPr>
        <p:spPr>
          <a:xfrm>
            <a:off x="256474" y="453595"/>
            <a:ext cx="8238409" cy="369332"/>
          </a:xfrm>
          <a:prstGeom prst="rect">
            <a:avLst/>
          </a:prstGeom>
          <a:noFill/>
        </p:spPr>
        <p:txBody>
          <a:bodyPr wrap="none" rtlCol="0">
            <a:spAutoFit/>
          </a:bodyPr>
          <a:lstStyle/>
          <a:p>
            <a:r>
              <a:rPr lang="fr-FR" dirty="0" smtClean="0"/>
              <a:t>Comment passer d’une monoculture productiviste, coûteuse en intrants et polluante…</a:t>
            </a:r>
            <a:endParaRPr lang="fr-FR" dirty="0"/>
          </a:p>
        </p:txBody>
      </p:sp>
      <p:sp>
        <p:nvSpPr>
          <p:cNvPr id="17" name="ZoneTexte 16"/>
          <p:cNvSpPr txBox="1"/>
          <p:nvPr/>
        </p:nvSpPr>
        <p:spPr>
          <a:xfrm>
            <a:off x="256474" y="3271709"/>
            <a:ext cx="8675067" cy="369332"/>
          </a:xfrm>
          <a:prstGeom prst="rect">
            <a:avLst/>
          </a:prstGeom>
          <a:noFill/>
        </p:spPr>
        <p:txBody>
          <a:bodyPr wrap="none" rtlCol="0">
            <a:spAutoFit/>
          </a:bodyPr>
          <a:lstStyle/>
          <a:p>
            <a:r>
              <a:rPr lang="fr-FR" dirty="0" smtClean="0"/>
              <a:t>… à la gestion d’un agroécosytème peu polluant, autosuffisant, et néanmoins productif  ? </a:t>
            </a:r>
            <a:endParaRPr lang="fr-FR" dirty="0"/>
          </a:p>
        </p:txBody>
      </p:sp>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120" y="980729"/>
            <a:ext cx="3309533" cy="1843566"/>
          </a:xfrm>
          <a:prstGeom prst="rect">
            <a:avLst/>
          </a:prstGeom>
        </p:spPr>
      </p:pic>
    </p:spTree>
    <p:extLst>
      <p:ext uri="{BB962C8B-B14F-4D97-AF65-F5344CB8AC3E}">
        <p14:creationId xmlns:p14="http://schemas.microsoft.com/office/powerpoint/2010/main" val="1278948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060" y="188640"/>
            <a:ext cx="6253904" cy="4717384"/>
          </a:xfrm>
          <a:prstGeom prst="rect">
            <a:avLst/>
          </a:prstGeom>
        </p:spPr>
      </p:pic>
      <p:sp>
        <p:nvSpPr>
          <p:cNvPr id="8" name="Rectangle 7"/>
          <p:cNvSpPr/>
          <p:nvPr/>
        </p:nvSpPr>
        <p:spPr>
          <a:xfrm rot="16200000">
            <a:off x="-2291996" y="1329538"/>
            <a:ext cx="6922138" cy="230832"/>
          </a:xfrm>
          <a:prstGeom prst="rect">
            <a:avLst/>
          </a:prstGeom>
        </p:spPr>
        <p:txBody>
          <a:bodyPr wrap="square">
            <a:spAutoFit/>
          </a:bodyPr>
          <a:lstStyle/>
          <a:p>
            <a:r>
              <a:rPr lang="fr-FR" sz="900" dirty="0">
                <a:solidFill>
                  <a:schemeClr val="tx2">
                    <a:lumMod val="75000"/>
                  </a:schemeClr>
                </a:solidFill>
                <a:latin typeface="Trebuchet MS" panose="020B0603020202020204" pitchFamily="34" charset="0"/>
              </a:rPr>
              <a:t>Jacques Castell (1932-2013) - « </a:t>
            </a:r>
            <a:r>
              <a:rPr lang="fr-FR" sz="900" dirty="0" smtClean="0">
                <a:solidFill>
                  <a:schemeClr val="tx2">
                    <a:lumMod val="75000"/>
                  </a:schemeClr>
                </a:solidFill>
                <a:latin typeface="Trebuchet MS" panose="020B0603020202020204" pitchFamily="34" charset="0"/>
              </a:rPr>
              <a:t>le Chant des cigales</a:t>
            </a:r>
            <a:r>
              <a:rPr lang="fr-FR" sz="900" dirty="0">
                <a:solidFill>
                  <a:schemeClr val="tx2">
                    <a:lumMod val="75000"/>
                  </a:schemeClr>
                </a:solidFill>
                <a:latin typeface="Trebuchet MS" panose="020B0603020202020204" pitchFamily="34" charset="0"/>
              </a:rPr>
              <a:t> » Acrylique sur toile, 115x90 - </a:t>
            </a:r>
            <a:r>
              <a:rPr lang="fr-FR" sz="900" dirty="0" smtClean="0">
                <a:solidFill>
                  <a:schemeClr val="tx2">
                    <a:lumMod val="75000"/>
                  </a:schemeClr>
                </a:solidFill>
                <a:latin typeface="Trebuchet MS" panose="020B0603020202020204" pitchFamily="34" charset="0"/>
              </a:rPr>
              <a:t>2010</a:t>
            </a:r>
            <a:endParaRPr lang="fr-FR" sz="900" dirty="0">
              <a:solidFill>
                <a:schemeClr val="tx2">
                  <a:lumMod val="75000"/>
                </a:schemeClr>
              </a:solidFill>
              <a:latin typeface="Trebuchet MS" panose="020B0603020202020204" pitchFamily="34" charset="0"/>
            </a:endParaRPr>
          </a:p>
        </p:txBody>
      </p:sp>
      <p:sp>
        <p:nvSpPr>
          <p:cNvPr id="2" name="Rectangle 1"/>
          <p:cNvSpPr/>
          <p:nvPr/>
        </p:nvSpPr>
        <p:spPr>
          <a:xfrm>
            <a:off x="107504" y="5085184"/>
            <a:ext cx="8856984" cy="1754326"/>
          </a:xfrm>
          <a:prstGeom prst="rect">
            <a:avLst/>
          </a:prstGeom>
        </p:spPr>
        <p:txBody>
          <a:bodyPr wrap="square">
            <a:spAutoFit/>
          </a:bodyPr>
          <a:lstStyle/>
          <a:p>
            <a:pPr algn="just">
              <a:spcBef>
                <a:spcPct val="0"/>
              </a:spcBef>
            </a:pPr>
            <a:r>
              <a:rPr lang="fr-FR" altLang="fr-FR" sz="2200" b="1" dirty="0">
                <a:solidFill>
                  <a:srgbClr val="000066"/>
                </a:solidFill>
              </a:rPr>
              <a:t>« Quand les hommes se trouvent dans une situation nouvelle, ils s’adaptent et changent. Mais aussi longtemps qu’ils espèrent que les choses pourront rester en l’état ou faire l’objet de compromis, ils n’écoutent pas volontiers les idées neuves. </a:t>
            </a:r>
            <a:r>
              <a:rPr lang="fr-FR" altLang="fr-FR" sz="2200" b="1" dirty="0" smtClean="0">
                <a:solidFill>
                  <a:srgbClr val="000066"/>
                </a:solidFill>
              </a:rPr>
              <a:t>»</a:t>
            </a:r>
          </a:p>
          <a:p>
            <a:pPr>
              <a:spcBef>
                <a:spcPct val="0"/>
              </a:spcBef>
            </a:pPr>
            <a:r>
              <a:rPr lang="fr-FR" altLang="fr-FR" b="1" dirty="0" smtClean="0">
                <a:solidFill>
                  <a:srgbClr val="000066"/>
                </a:solidFill>
              </a:rPr>
              <a:t>					</a:t>
            </a:r>
            <a:r>
              <a:rPr lang="fr-FR" altLang="fr-FR" sz="2000" b="1" dirty="0" smtClean="0">
                <a:solidFill>
                  <a:srgbClr val="000066"/>
                </a:solidFill>
              </a:rPr>
              <a:t>Jean Monnet - Mémoires  (1976)</a:t>
            </a:r>
            <a:endParaRPr lang="fr-FR" altLang="fr-FR" sz="2000" b="1" dirty="0">
              <a:solidFill>
                <a:srgbClr val="000066"/>
              </a:solidFill>
            </a:endParaRPr>
          </a:p>
        </p:txBody>
      </p:sp>
    </p:spTree>
    <p:extLst>
      <p:ext uri="{BB962C8B-B14F-4D97-AF65-F5344CB8AC3E}">
        <p14:creationId xmlns:p14="http://schemas.microsoft.com/office/powerpoint/2010/main" val="1975514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1094" y="6550223"/>
            <a:ext cx="9036496" cy="276999"/>
          </a:xfrm>
          <a:prstGeom prst="rect">
            <a:avLst/>
          </a:prstGeom>
          <a:noFill/>
        </p:spPr>
        <p:txBody>
          <a:bodyPr wrap="square" rtlCol="0">
            <a:spAutoFit/>
          </a:bodyPr>
          <a:lstStyle/>
          <a:p>
            <a:pPr algn="r"/>
            <a:r>
              <a:rPr lang="fr-FR" sz="1200" dirty="0" smtClean="0"/>
              <a:t>J-F Castell  -  Agriculture et qualité de l’air : problèmes et solutions – 14 mars 2018   </a:t>
            </a:r>
            <a:endParaRPr lang="fr-FR" sz="1200" dirty="0"/>
          </a:p>
        </p:txBody>
      </p:sp>
      <p:cxnSp>
        <p:nvCxnSpPr>
          <p:cNvPr id="6" name="Connecteur droit 5"/>
          <p:cNvCxnSpPr/>
          <p:nvPr/>
        </p:nvCxnSpPr>
        <p:spPr>
          <a:xfrm>
            <a:off x="121094" y="6546775"/>
            <a:ext cx="9022906" cy="0"/>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8" name="Groupe 17"/>
          <p:cNvGrpSpPr/>
          <p:nvPr/>
        </p:nvGrpSpPr>
        <p:grpSpPr>
          <a:xfrm>
            <a:off x="76397" y="620688"/>
            <a:ext cx="8875310" cy="5551331"/>
            <a:chOff x="76397" y="620688"/>
            <a:chExt cx="8875310" cy="5551331"/>
          </a:xfrm>
        </p:grpSpPr>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97" y="4149080"/>
              <a:ext cx="3032468" cy="2022939"/>
            </a:xfrm>
            <a:prstGeom prst="rect">
              <a:avLst/>
            </a:prstGeom>
          </p:spPr>
        </p:pic>
        <p:grpSp>
          <p:nvGrpSpPr>
            <p:cNvPr id="15" name="Groupe 14"/>
            <p:cNvGrpSpPr/>
            <p:nvPr/>
          </p:nvGrpSpPr>
          <p:grpSpPr>
            <a:xfrm>
              <a:off x="5364088" y="620688"/>
              <a:ext cx="3587619" cy="3205520"/>
              <a:chOff x="5364088" y="620688"/>
              <a:chExt cx="3587619" cy="320552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620688"/>
                <a:ext cx="3439802" cy="1277108"/>
              </a:xfrm>
              <a:prstGeom prst="rect">
                <a:avLst/>
              </a:prstGeom>
            </p:spPr>
          </p:pic>
          <p:sp>
            <p:nvSpPr>
              <p:cNvPr id="11" name="ZoneTexte 10"/>
              <p:cNvSpPr txBox="1"/>
              <p:nvPr/>
            </p:nvSpPr>
            <p:spPr>
              <a:xfrm>
                <a:off x="5567331" y="2348880"/>
                <a:ext cx="3384376" cy="1477328"/>
              </a:xfrm>
              <a:prstGeom prst="rect">
                <a:avLst/>
              </a:prstGeom>
              <a:noFill/>
            </p:spPr>
            <p:txBody>
              <a:bodyPr wrap="square" rtlCol="0">
                <a:spAutoFit/>
              </a:bodyPr>
              <a:lstStyle/>
              <a:p>
                <a:pPr marL="285750" indent="-285750">
                  <a:buFontTx/>
                  <a:buChar char="-"/>
                </a:pPr>
                <a:r>
                  <a:rPr lang="fr-FR" b="1" dirty="0" smtClean="0">
                    <a:solidFill>
                      <a:schemeClr val="tx2">
                        <a:lumMod val="75000"/>
                      </a:schemeClr>
                    </a:solidFill>
                  </a:rPr>
                  <a:t>Mécanisation</a:t>
                </a:r>
              </a:p>
              <a:p>
                <a:pPr marL="285750" indent="-285750">
                  <a:buFontTx/>
                  <a:buChar char="-"/>
                </a:pPr>
                <a:r>
                  <a:rPr lang="fr-FR" b="1" dirty="0" smtClean="0">
                    <a:solidFill>
                      <a:schemeClr val="tx2">
                        <a:lumMod val="75000"/>
                      </a:schemeClr>
                    </a:solidFill>
                  </a:rPr>
                  <a:t>Fertilisation </a:t>
                </a:r>
              </a:p>
              <a:p>
                <a:pPr marL="285750" indent="-285750">
                  <a:buFontTx/>
                  <a:buChar char="-"/>
                </a:pPr>
                <a:r>
                  <a:rPr lang="fr-FR" b="1" dirty="0" smtClean="0">
                    <a:solidFill>
                      <a:schemeClr val="tx2">
                        <a:lumMod val="75000"/>
                      </a:schemeClr>
                    </a:solidFill>
                  </a:rPr>
                  <a:t>Contrôle des </a:t>
                </a:r>
                <a:r>
                  <a:rPr lang="fr-FR" b="1" dirty="0" err="1" smtClean="0">
                    <a:solidFill>
                      <a:schemeClr val="tx2">
                        <a:lumMod val="75000"/>
                      </a:schemeClr>
                    </a:solidFill>
                  </a:rPr>
                  <a:t>bioagresseurs</a:t>
                </a:r>
                <a:endParaRPr lang="fr-FR" b="1" dirty="0" smtClean="0">
                  <a:solidFill>
                    <a:schemeClr val="tx2">
                      <a:lumMod val="75000"/>
                    </a:schemeClr>
                  </a:solidFill>
                </a:endParaRPr>
              </a:p>
              <a:p>
                <a:pPr marL="285750" indent="-285750">
                  <a:buFontTx/>
                  <a:buChar char="-"/>
                </a:pPr>
                <a:r>
                  <a:rPr lang="fr-FR" b="1" dirty="0" smtClean="0">
                    <a:solidFill>
                      <a:schemeClr val="tx2">
                        <a:lumMod val="75000"/>
                      </a:schemeClr>
                    </a:solidFill>
                  </a:rPr>
                  <a:t>Progrès génétique</a:t>
                </a:r>
                <a:endParaRPr lang="fr-FR" b="1" dirty="0">
                  <a:solidFill>
                    <a:schemeClr val="tx2">
                      <a:lumMod val="75000"/>
                    </a:schemeClr>
                  </a:solidFill>
                </a:endParaRPr>
              </a:p>
              <a:p>
                <a:pPr marL="285750" indent="-285750">
                  <a:buFontTx/>
                  <a:buChar char="-"/>
                </a:pPr>
                <a:endParaRPr lang="fr-FR" dirty="0"/>
              </a:p>
            </p:txBody>
          </p:sp>
        </p:grpSp>
      </p:grpSp>
      <p:sp>
        <p:nvSpPr>
          <p:cNvPr id="12" name="ZoneTexte 11"/>
          <p:cNvSpPr txBox="1"/>
          <p:nvPr/>
        </p:nvSpPr>
        <p:spPr>
          <a:xfrm>
            <a:off x="3240541" y="4509120"/>
            <a:ext cx="5724236" cy="1477328"/>
          </a:xfrm>
          <a:prstGeom prst="rect">
            <a:avLst/>
          </a:prstGeom>
          <a:noFill/>
        </p:spPr>
        <p:txBody>
          <a:bodyPr wrap="square" rtlCol="0">
            <a:spAutoFit/>
          </a:bodyPr>
          <a:lstStyle/>
          <a:p>
            <a:pPr marL="285750" indent="-285750">
              <a:buFontTx/>
              <a:buChar char="-"/>
            </a:pPr>
            <a:r>
              <a:rPr lang="fr-FR" b="1" dirty="0" smtClean="0">
                <a:solidFill>
                  <a:srgbClr val="C00000"/>
                </a:solidFill>
              </a:rPr>
              <a:t>Accroissement des émissions de GES</a:t>
            </a:r>
          </a:p>
          <a:p>
            <a:pPr marL="285750" indent="-285750">
              <a:buFontTx/>
              <a:buChar char="-"/>
            </a:pPr>
            <a:r>
              <a:rPr lang="fr-FR" b="1" dirty="0" smtClean="0">
                <a:solidFill>
                  <a:srgbClr val="C00000"/>
                </a:solidFill>
              </a:rPr>
              <a:t>Emission de substances toxiques dans l’environnement</a:t>
            </a:r>
          </a:p>
          <a:p>
            <a:pPr marL="285750" indent="-285750">
              <a:buFontTx/>
              <a:buChar char="-"/>
            </a:pPr>
            <a:r>
              <a:rPr lang="fr-FR" b="1" dirty="0" smtClean="0">
                <a:solidFill>
                  <a:srgbClr val="C00000"/>
                </a:solidFill>
              </a:rPr>
              <a:t>Altération de la biodiversité</a:t>
            </a:r>
          </a:p>
          <a:p>
            <a:pPr marL="285750" indent="-285750">
              <a:buFontTx/>
              <a:buChar char="-"/>
            </a:pPr>
            <a:r>
              <a:rPr lang="fr-FR" b="1" dirty="0" smtClean="0">
                <a:solidFill>
                  <a:srgbClr val="C00000"/>
                </a:solidFill>
              </a:rPr>
              <a:t>Homogénéisation des espèces et des variétés cultivées</a:t>
            </a:r>
          </a:p>
          <a:p>
            <a:pPr marL="285750" indent="-285750">
              <a:buFontTx/>
              <a:buChar char="-"/>
            </a:pPr>
            <a:r>
              <a:rPr lang="fr-FR" b="1" dirty="0" smtClean="0">
                <a:solidFill>
                  <a:srgbClr val="C00000"/>
                </a:solidFill>
              </a:rPr>
              <a:t>Homogénéisation des paysages</a:t>
            </a:r>
            <a:endParaRPr lang="fr-FR" dirty="0">
              <a:solidFill>
                <a:srgbClr val="C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0" y="680372"/>
            <a:ext cx="5035538" cy="3337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15"/>
          <p:cNvSpPr txBox="1"/>
          <p:nvPr/>
        </p:nvSpPr>
        <p:spPr>
          <a:xfrm>
            <a:off x="3108865" y="2140946"/>
            <a:ext cx="1823175" cy="923330"/>
          </a:xfrm>
          <a:prstGeom prst="rect">
            <a:avLst/>
          </a:prstGeom>
          <a:solidFill>
            <a:schemeClr val="bg1"/>
          </a:solidFill>
          <a:ln>
            <a:solidFill>
              <a:schemeClr val="tx1"/>
            </a:solidFill>
          </a:ln>
        </p:spPr>
        <p:txBody>
          <a:bodyPr wrap="square" rtlCol="0">
            <a:spAutoFit/>
          </a:bodyPr>
          <a:lstStyle/>
          <a:p>
            <a:pPr algn="ctr"/>
            <a:r>
              <a:rPr lang="fr-FR" dirty="0" smtClean="0"/>
              <a:t>Rendement du blé tendre d’hiver en France</a:t>
            </a:r>
            <a:endParaRPr lang="fr-FR" dirty="0"/>
          </a:p>
        </p:txBody>
      </p:sp>
      <p:sp>
        <p:nvSpPr>
          <p:cNvPr id="17" name="Ellipse 16"/>
          <p:cNvSpPr/>
          <p:nvPr/>
        </p:nvSpPr>
        <p:spPr>
          <a:xfrm>
            <a:off x="3745601" y="680372"/>
            <a:ext cx="1561103" cy="10081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0" y="1571"/>
            <a:ext cx="3046932" cy="311040"/>
          </a:xfrm>
          <a:prstGeom prst="rect">
            <a:avLst/>
          </a:prstGeom>
          <a:gradFill>
            <a:gsLst>
              <a:gs pos="0">
                <a:schemeClr val="accent1">
                  <a:tint val="66000"/>
                  <a:satMod val="160000"/>
                </a:schemeClr>
              </a:gs>
              <a:gs pos="74000">
                <a:schemeClr val="accent1">
                  <a:tint val="44500"/>
                  <a:satMod val="160000"/>
                </a:schemeClr>
              </a:gs>
              <a:gs pos="100000">
                <a:schemeClr val="accent1">
                  <a:tint val="23500"/>
                  <a:satMod val="160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lumMod val="50000"/>
                  </a:schemeClr>
                </a:solidFill>
              </a:rPr>
              <a:t>Contexte et enjeux</a:t>
            </a:r>
            <a:endParaRPr lang="fr-FR" dirty="0">
              <a:solidFill>
                <a:schemeClr val="accent1">
                  <a:lumMod val="50000"/>
                </a:schemeClr>
              </a:solidFill>
            </a:endParaRPr>
          </a:p>
        </p:txBody>
      </p:sp>
      <p:sp>
        <p:nvSpPr>
          <p:cNvPr id="24" name="Rectangle 23"/>
          <p:cNvSpPr/>
          <p:nvPr/>
        </p:nvSpPr>
        <p:spPr>
          <a:xfrm>
            <a:off x="3046932" y="1571"/>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lumMod val="50000"/>
                  </a:schemeClr>
                </a:solidFill>
              </a:rPr>
              <a:t>Actions concrètes</a:t>
            </a:r>
            <a:endParaRPr lang="fr-FR" dirty="0">
              <a:solidFill>
                <a:schemeClr val="bg1">
                  <a:lumMod val="50000"/>
                </a:schemeClr>
              </a:solidFill>
            </a:endParaRPr>
          </a:p>
        </p:txBody>
      </p:sp>
      <p:sp>
        <p:nvSpPr>
          <p:cNvPr id="26" name="Rectangle 25"/>
          <p:cNvSpPr/>
          <p:nvPr/>
        </p:nvSpPr>
        <p:spPr>
          <a:xfrm>
            <a:off x="6093864" y="4669"/>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Conclusions</a:t>
            </a:r>
          </a:p>
        </p:txBody>
      </p:sp>
    </p:spTree>
    <p:extLst>
      <p:ext uri="{BB962C8B-B14F-4D97-AF65-F5344CB8AC3E}">
        <p14:creationId xmlns:p14="http://schemas.microsoft.com/office/powerpoint/2010/main" val="352274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9" y="2536804"/>
            <a:ext cx="2162791" cy="324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descr="PhotoPLante"/>
          <p:cNvPicPr>
            <a:picLocks noChangeAspect="1" noChangeArrowheads="1"/>
          </p:cNvPicPr>
          <p:nvPr/>
        </p:nvPicPr>
        <p:blipFill rotWithShape="1">
          <a:blip r:embed="rId3">
            <a:extLst>
              <a:ext uri="{28A0092B-C50C-407E-A947-70E740481C1C}">
                <a14:useLocalDpi xmlns:a14="http://schemas.microsoft.com/office/drawing/2010/main" val="0"/>
              </a:ext>
            </a:extLst>
          </a:blip>
          <a:srcRect l="4328"/>
          <a:stretch/>
        </p:blipFill>
        <p:spPr bwMode="auto">
          <a:xfrm>
            <a:off x="2109825" y="2282805"/>
            <a:ext cx="251512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AutoShape 12"/>
          <p:cNvSpPr>
            <a:spLocks noChangeArrowheads="1"/>
          </p:cNvSpPr>
          <p:nvPr/>
        </p:nvSpPr>
        <p:spPr bwMode="auto">
          <a:xfrm>
            <a:off x="1599842" y="3044805"/>
            <a:ext cx="990600" cy="990600"/>
          </a:xfrm>
          <a:prstGeom prst="upArrow">
            <a:avLst>
              <a:gd name="adj1" fmla="val 50000"/>
              <a:gd name="adj2" fmla="val 25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algn="l" defTabSz="457200" rtl="0" fontAlgn="base">
              <a:spcBef>
                <a:spcPct val="0"/>
              </a:spcBef>
              <a:spcAft>
                <a:spcPct val="0"/>
              </a:spcAft>
              <a:defRPr kern="1200">
                <a:solidFill>
                  <a:schemeClr val="tx1"/>
                </a:solidFill>
                <a:latin typeface="Arial" charset="0"/>
                <a:ea typeface="Geneva"/>
                <a:cs typeface="Geneva"/>
              </a:defRPr>
            </a:lvl1pPr>
            <a:lvl2pPr marL="457200" algn="l" defTabSz="457200" rtl="0" fontAlgn="base">
              <a:spcBef>
                <a:spcPct val="0"/>
              </a:spcBef>
              <a:spcAft>
                <a:spcPct val="0"/>
              </a:spcAft>
              <a:defRPr kern="1200">
                <a:solidFill>
                  <a:schemeClr val="tx1"/>
                </a:solidFill>
                <a:latin typeface="Arial" charset="0"/>
                <a:ea typeface="Geneva"/>
                <a:cs typeface="Geneva"/>
              </a:defRPr>
            </a:lvl2pPr>
            <a:lvl3pPr marL="914400" algn="l" defTabSz="457200" rtl="0" fontAlgn="base">
              <a:spcBef>
                <a:spcPct val="0"/>
              </a:spcBef>
              <a:spcAft>
                <a:spcPct val="0"/>
              </a:spcAft>
              <a:defRPr kern="1200">
                <a:solidFill>
                  <a:schemeClr val="tx1"/>
                </a:solidFill>
                <a:latin typeface="Arial" charset="0"/>
                <a:ea typeface="Geneva"/>
                <a:cs typeface="Geneva"/>
              </a:defRPr>
            </a:lvl3pPr>
            <a:lvl4pPr marL="1371600" algn="l" defTabSz="457200" rtl="0" fontAlgn="base">
              <a:spcBef>
                <a:spcPct val="0"/>
              </a:spcBef>
              <a:spcAft>
                <a:spcPct val="0"/>
              </a:spcAft>
              <a:defRPr kern="1200">
                <a:solidFill>
                  <a:schemeClr val="tx1"/>
                </a:solidFill>
                <a:latin typeface="Arial" charset="0"/>
                <a:ea typeface="Geneva"/>
                <a:cs typeface="Geneva"/>
              </a:defRPr>
            </a:lvl4pPr>
            <a:lvl5pPr marL="1828800" algn="l" defTabSz="457200" rtl="0" fontAlgn="base">
              <a:spcBef>
                <a:spcPct val="0"/>
              </a:spcBef>
              <a:spcAft>
                <a:spcPct val="0"/>
              </a:spcAft>
              <a:defRPr kern="1200">
                <a:solidFill>
                  <a:schemeClr val="tx1"/>
                </a:solidFill>
                <a:latin typeface="Arial" charset="0"/>
                <a:ea typeface="Geneva"/>
                <a:cs typeface="Geneva"/>
              </a:defRPr>
            </a:lvl5pPr>
            <a:lvl6pPr marL="2286000" algn="l" defTabSz="914400" rtl="0" eaLnBrk="1" latinLnBrk="0" hangingPunct="1">
              <a:defRPr kern="1200">
                <a:solidFill>
                  <a:schemeClr val="tx1"/>
                </a:solidFill>
                <a:latin typeface="Arial" charset="0"/>
                <a:ea typeface="Geneva"/>
                <a:cs typeface="Geneva"/>
              </a:defRPr>
            </a:lvl6pPr>
            <a:lvl7pPr marL="2743200" algn="l" defTabSz="914400" rtl="0" eaLnBrk="1" latinLnBrk="0" hangingPunct="1">
              <a:defRPr kern="1200">
                <a:solidFill>
                  <a:schemeClr val="tx1"/>
                </a:solidFill>
                <a:latin typeface="Arial" charset="0"/>
                <a:ea typeface="Geneva"/>
                <a:cs typeface="Geneva"/>
              </a:defRPr>
            </a:lvl7pPr>
            <a:lvl8pPr marL="3200400" algn="l" defTabSz="914400" rtl="0" eaLnBrk="1" latinLnBrk="0" hangingPunct="1">
              <a:defRPr kern="1200">
                <a:solidFill>
                  <a:schemeClr val="tx1"/>
                </a:solidFill>
                <a:latin typeface="Arial" charset="0"/>
                <a:ea typeface="Geneva"/>
                <a:cs typeface="Geneva"/>
              </a:defRPr>
            </a:lvl8pPr>
            <a:lvl9pPr marL="3657600" algn="l" defTabSz="914400" rtl="0" eaLnBrk="1" latinLnBrk="0" hangingPunct="1">
              <a:defRPr kern="1200">
                <a:solidFill>
                  <a:schemeClr val="tx1"/>
                </a:solidFill>
                <a:latin typeface="Arial" charset="0"/>
                <a:ea typeface="Geneva"/>
                <a:cs typeface="Geneva"/>
              </a:defRPr>
            </a:lvl9pPr>
          </a:lstStyle>
          <a:p>
            <a:pPr algn="ctr" eaLnBrk="1" hangingPunct="1"/>
            <a:endParaRPr lang="fr-FR" altLang="fr-FR" sz="2000" i="0" dirty="0">
              <a:solidFill>
                <a:schemeClr val="accent6">
                  <a:lumMod val="75000"/>
                </a:schemeClr>
              </a:solidFill>
              <a:latin typeface="Comic Sans MS" pitchFamily="66" charset="0"/>
            </a:endParaRPr>
          </a:p>
        </p:txBody>
      </p:sp>
      <p:sp>
        <p:nvSpPr>
          <p:cNvPr id="4" name="Rectangle 3"/>
          <p:cNvSpPr/>
          <p:nvPr/>
        </p:nvSpPr>
        <p:spPr>
          <a:xfrm>
            <a:off x="3115483" y="508030"/>
            <a:ext cx="3065006" cy="369332"/>
          </a:xfrm>
          <a:prstGeom prst="rect">
            <a:avLst/>
          </a:prstGeom>
        </p:spPr>
        <p:txBody>
          <a:bodyPr wrap="none">
            <a:spAutoFit/>
          </a:bodyPr>
          <a:lstStyle/>
          <a:p>
            <a:pPr algn="ctr"/>
            <a:r>
              <a:rPr lang="fr-FR" b="1" dirty="0" smtClean="0">
                <a:solidFill>
                  <a:schemeClr val="tx2">
                    <a:lumMod val="75000"/>
                  </a:schemeClr>
                </a:solidFill>
              </a:rPr>
              <a:t>Des échanges bidirectionnels :</a:t>
            </a:r>
          </a:p>
        </p:txBody>
      </p:sp>
      <p:pic>
        <p:nvPicPr>
          <p:cNvPr id="23" name="Picture 6" descr="NGM1999_06p136-7"/>
          <p:cNvPicPr>
            <a:picLocks noChangeAspect="1" noChangeArrowheads="1"/>
          </p:cNvPicPr>
          <p:nvPr/>
        </p:nvPicPr>
        <p:blipFill>
          <a:blip r:embed="rId4">
            <a:lum bright="24000"/>
            <a:extLst>
              <a:ext uri="{28A0092B-C50C-407E-A947-70E740481C1C}">
                <a14:useLocalDpi xmlns:a14="http://schemas.microsoft.com/office/drawing/2010/main" val="0"/>
              </a:ext>
            </a:extLst>
          </a:blip>
          <a:srcRect l="1563" t="3125" r="3125" b="3125"/>
          <a:stretch>
            <a:fillRect/>
          </a:stretch>
        </p:blipFill>
        <p:spPr bwMode="auto">
          <a:xfrm>
            <a:off x="4686314" y="2536805"/>
            <a:ext cx="44196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5"/>
          <p:cNvSpPr txBox="1">
            <a:spLocks noChangeArrowheads="1"/>
          </p:cNvSpPr>
          <p:nvPr/>
        </p:nvSpPr>
        <p:spPr bwMode="auto">
          <a:xfrm>
            <a:off x="5529012" y="4714123"/>
            <a:ext cx="2912102" cy="1015663"/>
          </a:xfrm>
          <a:prstGeom prst="rect">
            <a:avLst/>
          </a:prstGeom>
          <a:solidFill>
            <a:schemeClr val="accent1">
              <a:lumMod val="40000"/>
              <a:lumOff val="60000"/>
            </a:schemeClr>
          </a:solidFill>
          <a:ln>
            <a:noFill/>
          </a:ln>
          <a:effectLst/>
          <a:extLst/>
        </p:spPr>
        <p:txBody>
          <a:bodyPr wrap="square">
            <a:spAutoFit/>
          </a:bodyPr>
          <a:lstStyle>
            <a:defPPr>
              <a:defRPr lang="fr-FR"/>
            </a:defPPr>
            <a:lvl1pPr algn="l" defTabSz="457200" rtl="0" fontAlgn="base">
              <a:spcBef>
                <a:spcPct val="0"/>
              </a:spcBef>
              <a:spcAft>
                <a:spcPct val="0"/>
              </a:spcAft>
              <a:defRPr kern="1200">
                <a:solidFill>
                  <a:schemeClr val="tx1"/>
                </a:solidFill>
                <a:latin typeface="Arial" charset="0"/>
                <a:ea typeface="Geneva"/>
                <a:cs typeface="Geneva"/>
              </a:defRPr>
            </a:lvl1pPr>
            <a:lvl2pPr marL="457200" algn="l" defTabSz="457200" rtl="0" fontAlgn="base">
              <a:spcBef>
                <a:spcPct val="0"/>
              </a:spcBef>
              <a:spcAft>
                <a:spcPct val="0"/>
              </a:spcAft>
              <a:defRPr kern="1200">
                <a:solidFill>
                  <a:schemeClr val="tx1"/>
                </a:solidFill>
                <a:latin typeface="Arial" charset="0"/>
                <a:ea typeface="Geneva"/>
                <a:cs typeface="Geneva"/>
              </a:defRPr>
            </a:lvl2pPr>
            <a:lvl3pPr marL="914400" algn="l" defTabSz="457200" rtl="0" fontAlgn="base">
              <a:spcBef>
                <a:spcPct val="0"/>
              </a:spcBef>
              <a:spcAft>
                <a:spcPct val="0"/>
              </a:spcAft>
              <a:defRPr kern="1200">
                <a:solidFill>
                  <a:schemeClr val="tx1"/>
                </a:solidFill>
                <a:latin typeface="Arial" charset="0"/>
                <a:ea typeface="Geneva"/>
                <a:cs typeface="Geneva"/>
              </a:defRPr>
            </a:lvl3pPr>
            <a:lvl4pPr marL="1371600" algn="l" defTabSz="457200" rtl="0" fontAlgn="base">
              <a:spcBef>
                <a:spcPct val="0"/>
              </a:spcBef>
              <a:spcAft>
                <a:spcPct val="0"/>
              </a:spcAft>
              <a:defRPr kern="1200">
                <a:solidFill>
                  <a:schemeClr val="tx1"/>
                </a:solidFill>
                <a:latin typeface="Arial" charset="0"/>
                <a:ea typeface="Geneva"/>
                <a:cs typeface="Geneva"/>
              </a:defRPr>
            </a:lvl4pPr>
            <a:lvl5pPr marL="1828800" algn="l" defTabSz="457200" rtl="0" fontAlgn="base">
              <a:spcBef>
                <a:spcPct val="0"/>
              </a:spcBef>
              <a:spcAft>
                <a:spcPct val="0"/>
              </a:spcAft>
              <a:defRPr kern="1200">
                <a:solidFill>
                  <a:schemeClr val="tx1"/>
                </a:solidFill>
                <a:latin typeface="Arial" charset="0"/>
                <a:ea typeface="Geneva"/>
                <a:cs typeface="Geneva"/>
              </a:defRPr>
            </a:lvl5pPr>
            <a:lvl6pPr marL="2286000" algn="l" defTabSz="914400" rtl="0" eaLnBrk="1" latinLnBrk="0" hangingPunct="1">
              <a:defRPr kern="1200">
                <a:solidFill>
                  <a:schemeClr val="tx1"/>
                </a:solidFill>
                <a:latin typeface="Arial" charset="0"/>
                <a:ea typeface="Geneva"/>
                <a:cs typeface="Geneva"/>
              </a:defRPr>
            </a:lvl6pPr>
            <a:lvl7pPr marL="2743200" algn="l" defTabSz="914400" rtl="0" eaLnBrk="1" latinLnBrk="0" hangingPunct="1">
              <a:defRPr kern="1200">
                <a:solidFill>
                  <a:schemeClr val="tx1"/>
                </a:solidFill>
                <a:latin typeface="Arial" charset="0"/>
                <a:ea typeface="Geneva"/>
                <a:cs typeface="Geneva"/>
              </a:defRPr>
            </a:lvl7pPr>
            <a:lvl8pPr marL="3200400" algn="l" defTabSz="914400" rtl="0" eaLnBrk="1" latinLnBrk="0" hangingPunct="1">
              <a:defRPr kern="1200">
                <a:solidFill>
                  <a:schemeClr val="tx1"/>
                </a:solidFill>
                <a:latin typeface="Arial" charset="0"/>
                <a:ea typeface="Geneva"/>
                <a:cs typeface="Geneva"/>
              </a:defRPr>
            </a:lvl8pPr>
            <a:lvl9pPr marL="3657600" algn="l" defTabSz="914400" rtl="0" eaLnBrk="1" latinLnBrk="0" hangingPunct="1">
              <a:defRPr kern="1200">
                <a:solidFill>
                  <a:schemeClr val="tx1"/>
                </a:solidFill>
                <a:latin typeface="Arial" charset="0"/>
                <a:ea typeface="Geneva"/>
                <a:cs typeface="Geneva"/>
              </a:defRPr>
            </a:lvl9pPr>
          </a:lstStyle>
          <a:p>
            <a:pPr algn="ctr" eaLnBrk="1" hangingPunct="1"/>
            <a:r>
              <a:rPr lang="fr-FR" altLang="fr-FR" sz="2000" i="0" dirty="0" smtClean="0">
                <a:solidFill>
                  <a:schemeClr val="tx1">
                    <a:lumMod val="50000"/>
                  </a:schemeClr>
                </a:solidFill>
                <a:latin typeface="+mn-lt"/>
              </a:rPr>
              <a:t>Puits :</a:t>
            </a:r>
            <a:br>
              <a:rPr lang="fr-FR" altLang="fr-FR" sz="2000" i="0" dirty="0" smtClean="0">
                <a:solidFill>
                  <a:schemeClr val="tx1">
                    <a:lumMod val="50000"/>
                  </a:schemeClr>
                </a:solidFill>
                <a:latin typeface="+mn-lt"/>
              </a:rPr>
            </a:br>
            <a:r>
              <a:rPr lang="fr-FR" altLang="fr-FR" sz="2000" i="0" dirty="0" smtClean="0">
                <a:solidFill>
                  <a:schemeClr val="tx1">
                    <a:lumMod val="50000"/>
                  </a:schemeClr>
                </a:solidFill>
                <a:latin typeface="+mn-lt"/>
              </a:rPr>
              <a:t> </a:t>
            </a:r>
            <a:r>
              <a:rPr lang="fr-FR" altLang="fr-FR" sz="2000" i="0" dirty="0">
                <a:solidFill>
                  <a:schemeClr val="tx1">
                    <a:lumMod val="50000"/>
                  </a:schemeClr>
                </a:solidFill>
                <a:latin typeface="+mn-lt"/>
              </a:rPr>
              <a:t>Absorption, recyclage de polluants</a:t>
            </a:r>
          </a:p>
        </p:txBody>
      </p:sp>
      <p:grpSp>
        <p:nvGrpSpPr>
          <p:cNvPr id="26" name="Group 13"/>
          <p:cNvGrpSpPr>
            <a:grpSpLocks/>
          </p:cNvGrpSpPr>
          <p:nvPr/>
        </p:nvGrpSpPr>
        <p:grpSpPr bwMode="auto">
          <a:xfrm>
            <a:off x="2924189" y="3109942"/>
            <a:ext cx="2514600" cy="762000"/>
            <a:chOff x="2256" y="2112"/>
            <a:chExt cx="1584" cy="480"/>
          </a:xfrm>
        </p:grpSpPr>
        <p:sp>
          <p:nvSpPr>
            <p:cNvPr id="40" name="AutoShape 14"/>
            <p:cNvSpPr>
              <a:spLocks noChangeArrowheads="1"/>
            </p:cNvSpPr>
            <p:nvPr/>
          </p:nvSpPr>
          <p:spPr bwMode="auto">
            <a:xfrm>
              <a:off x="2256" y="2112"/>
              <a:ext cx="720" cy="480"/>
            </a:xfrm>
            <a:prstGeom prst="upDownArrow">
              <a:avLst>
                <a:gd name="adj1" fmla="val 50000"/>
                <a:gd name="adj2" fmla="val 20000"/>
              </a:avLst>
            </a:prstGeom>
            <a:gradFill rotWithShape="0">
              <a:gsLst>
                <a:gs pos="0">
                  <a:srgbClr val="CC0099"/>
                </a:gs>
                <a:gs pos="100000">
                  <a:srgbClr val="00CC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algn="l" defTabSz="457200" rtl="0" fontAlgn="base">
                <a:spcBef>
                  <a:spcPct val="0"/>
                </a:spcBef>
                <a:spcAft>
                  <a:spcPct val="0"/>
                </a:spcAft>
                <a:defRPr kern="1200">
                  <a:solidFill>
                    <a:schemeClr val="tx1"/>
                  </a:solidFill>
                  <a:latin typeface="Arial" charset="0"/>
                  <a:ea typeface="Geneva"/>
                  <a:cs typeface="Geneva"/>
                </a:defRPr>
              </a:lvl1pPr>
              <a:lvl2pPr marL="457200" algn="l" defTabSz="457200" rtl="0" fontAlgn="base">
                <a:spcBef>
                  <a:spcPct val="0"/>
                </a:spcBef>
                <a:spcAft>
                  <a:spcPct val="0"/>
                </a:spcAft>
                <a:defRPr kern="1200">
                  <a:solidFill>
                    <a:schemeClr val="tx1"/>
                  </a:solidFill>
                  <a:latin typeface="Arial" charset="0"/>
                  <a:ea typeface="Geneva"/>
                  <a:cs typeface="Geneva"/>
                </a:defRPr>
              </a:lvl2pPr>
              <a:lvl3pPr marL="914400" algn="l" defTabSz="457200" rtl="0" fontAlgn="base">
                <a:spcBef>
                  <a:spcPct val="0"/>
                </a:spcBef>
                <a:spcAft>
                  <a:spcPct val="0"/>
                </a:spcAft>
                <a:defRPr kern="1200">
                  <a:solidFill>
                    <a:schemeClr val="tx1"/>
                  </a:solidFill>
                  <a:latin typeface="Arial" charset="0"/>
                  <a:ea typeface="Geneva"/>
                  <a:cs typeface="Geneva"/>
                </a:defRPr>
              </a:lvl3pPr>
              <a:lvl4pPr marL="1371600" algn="l" defTabSz="457200" rtl="0" fontAlgn="base">
                <a:spcBef>
                  <a:spcPct val="0"/>
                </a:spcBef>
                <a:spcAft>
                  <a:spcPct val="0"/>
                </a:spcAft>
                <a:defRPr kern="1200">
                  <a:solidFill>
                    <a:schemeClr val="tx1"/>
                  </a:solidFill>
                  <a:latin typeface="Arial" charset="0"/>
                  <a:ea typeface="Geneva"/>
                  <a:cs typeface="Geneva"/>
                </a:defRPr>
              </a:lvl4pPr>
              <a:lvl5pPr marL="1828800" algn="l" defTabSz="457200" rtl="0" fontAlgn="base">
                <a:spcBef>
                  <a:spcPct val="0"/>
                </a:spcBef>
                <a:spcAft>
                  <a:spcPct val="0"/>
                </a:spcAft>
                <a:defRPr kern="1200">
                  <a:solidFill>
                    <a:schemeClr val="tx1"/>
                  </a:solidFill>
                  <a:latin typeface="Arial" charset="0"/>
                  <a:ea typeface="Geneva"/>
                  <a:cs typeface="Geneva"/>
                </a:defRPr>
              </a:lvl5pPr>
              <a:lvl6pPr marL="2286000" algn="l" defTabSz="914400" rtl="0" eaLnBrk="1" latinLnBrk="0" hangingPunct="1">
                <a:defRPr kern="1200">
                  <a:solidFill>
                    <a:schemeClr val="tx1"/>
                  </a:solidFill>
                  <a:latin typeface="Arial" charset="0"/>
                  <a:ea typeface="Geneva"/>
                  <a:cs typeface="Geneva"/>
                </a:defRPr>
              </a:lvl6pPr>
              <a:lvl7pPr marL="2743200" algn="l" defTabSz="914400" rtl="0" eaLnBrk="1" latinLnBrk="0" hangingPunct="1">
                <a:defRPr kern="1200">
                  <a:solidFill>
                    <a:schemeClr val="tx1"/>
                  </a:solidFill>
                  <a:latin typeface="Arial" charset="0"/>
                  <a:ea typeface="Geneva"/>
                  <a:cs typeface="Geneva"/>
                </a:defRPr>
              </a:lvl7pPr>
              <a:lvl8pPr marL="3200400" algn="l" defTabSz="914400" rtl="0" eaLnBrk="1" latinLnBrk="0" hangingPunct="1">
                <a:defRPr kern="1200">
                  <a:solidFill>
                    <a:schemeClr val="tx1"/>
                  </a:solidFill>
                  <a:latin typeface="Arial" charset="0"/>
                  <a:ea typeface="Geneva"/>
                  <a:cs typeface="Geneva"/>
                </a:defRPr>
              </a:lvl8pPr>
              <a:lvl9pPr marL="3657600" algn="l" defTabSz="914400" rtl="0" eaLnBrk="1" latinLnBrk="0" hangingPunct="1">
                <a:defRPr kern="1200">
                  <a:solidFill>
                    <a:schemeClr val="tx1"/>
                  </a:solidFill>
                  <a:latin typeface="Arial" charset="0"/>
                  <a:ea typeface="Geneva"/>
                  <a:cs typeface="Geneva"/>
                </a:defRPr>
              </a:lvl9pPr>
            </a:lstStyle>
            <a:p>
              <a:pPr algn="ctr" eaLnBrk="1" hangingPunct="1"/>
              <a:r>
                <a:rPr lang="fr-FR" altLang="fr-FR" sz="2000" i="0" dirty="0">
                  <a:solidFill>
                    <a:schemeClr val="tx1">
                      <a:lumMod val="50000"/>
                    </a:schemeClr>
                  </a:solidFill>
                  <a:latin typeface="Comic Sans MS" pitchFamily="66" charset="0"/>
                </a:rPr>
                <a:t>NH</a:t>
              </a:r>
              <a:r>
                <a:rPr lang="fr-FR" altLang="fr-FR" sz="2000" i="0" baseline="-25000" dirty="0">
                  <a:solidFill>
                    <a:schemeClr val="tx1">
                      <a:lumMod val="50000"/>
                    </a:schemeClr>
                  </a:solidFill>
                  <a:latin typeface="Comic Sans MS" pitchFamily="66" charset="0"/>
                </a:rPr>
                <a:t>3</a:t>
              </a:r>
            </a:p>
          </p:txBody>
        </p:sp>
        <p:sp>
          <p:nvSpPr>
            <p:cNvPr id="41" name="AutoShape 15"/>
            <p:cNvSpPr>
              <a:spLocks noChangeArrowheads="1"/>
            </p:cNvSpPr>
            <p:nvPr/>
          </p:nvSpPr>
          <p:spPr bwMode="auto">
            <a:xfrm>
              <a:off x="3120" y="2112"/>
              <a:ext cx="720" cy="480"/>
            </a:xfrm>
            <a:prstGeom prst="upDownArrow">
              <a:avLst>
                <a:gd name="adj1" fmla="val 50000"/>
                <a:gd name="adj2" fmla="val 20000"/>
              </a:avLst>
            </a:prstGeom>
            <a:gradFill rotWithShape="0">
              <a:gsLst>
                <a:gs pos="0">
                  <a:srgbClr val="CC0099"/>
                </a:gs>
                <a:gs pos="100000">
                  <a:srgbClr val="00CC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algn="l" defTabSz="457200" rtl="0" fontAlgn="base">
                <a:spcBef>
                  <a:spcPct val="0"/>
                </a:spcBef>
                <a:spcAft>
                  <a:spcPct val="0"/>
                </a:spcAft>
                <a:defRPr kern="1200">
                  <a:solidFill>
                    <a:schemeClr val="tx1"/>
                  </a:solidFill>
                  <a:latin typeface="Arial" charset="0"/>
                  <a:ea typeface="Geneva"/>
                  <a:cs typeface="Geneva"/>
                </a:defRPr>
              </a:lvl1pPr>
              <a:lvl2pPr marL="457200" algn="l" defTabSz="457200" rtl="0" fontAlgn="base">
                <a:spcBef>
                  <a:spcPct val="0"/>
                </a:spcBef>
                <a:spcAft>
                  <a:spcPct val="0"/>
                </a:spcAft>
                <a:defRPr kern="1200">
                  <a:solidFill>
                    <a:schemeClr val="tx1"/>
                  </a:solidFill>
                  <a:latin typeface="Arial" charset="0"/>
                  <a:ea typeface="Geneva"/>
                  <a:cs typeface="Geneva"/>
                </a:defRPr>
              </a:lvl2pPr>
              <a:lvl3pPr marL="914400" algn="l" defTabSz="457200" rtl="0" fontAlgn="base">
                <a:spcBef>
                  <a:spcPct val="0"/>
                </a:spcBef>
                <a:spcAft>
                  <a:spcPct val="0"/>
                </a:spcAft>
                <a:defRPr kern="1200">
                  <a:solidFill>
                    <a:schemeClr val="tx1"/>
                  </a:solidFill>
                  <a:latin typeface="Arial" charset="0"/>
                  <a:ea typeface="Geneva"/>
                  <a:cs typeface="Geneva"/>
                </a:defRPr>
              </a:lvl3pPr>
              <a:lvl4pPr marL="1371600" algn="l" defTabSz="457200" rtl="0" fontAlgn="base">
                <a:spcBef>
                  <a:spcPct val="0"/>
                </a:spcBef>
                <a:spcAft>
                  <a:spcPct val="0"/>
                </a:spcAft>
                <a:defRPr kern="1200">
                  <a:solidFill>
                    <a:schemeClr val="tx1"/>
                  </a:solidFill>
                  <a:latin typeface="Arial" charset="0"/>
                  <a:ea typeface="Geneva"/>
                  <a:cs typeface="Geneva"/>
                </a:defRPr>
              </a:lvl4pPr>
              <a:lvl5pPr marL="1828800" algn="l" defTabSz="457200" rtl="0" fontAlgn="base">
                <a:spcBef>
                  <a:spcPct val="0"/>
                </a:spcBef>
                <a:spcAft>
                  <a:spcPct val="0"/>
                </a:spcAft>
                <a:defRPr kern="1200">
                  <a:solidFill>
                    <a:schemeClr val="tx1"/>
                  </a:solidFill>
                  <a:latin typeface="Arial" charset="0"/>
                  <a:ea typeface="Geneva"/>
                  <a:cs typeface="Geneva"/>
                </a:defRPr>
              </a:lvl5pPr>
              <a:lvl6pPr marL="2286000" algn="l" defTabSz="914400" rtl="0" eaLnBrk="1" latinLnBrk="0" hangingPunct="1">
                <a:defRPr kern="1200">
                  <a:solidFill>
                    <a:schemeClr val="tx1"/>
                  </a:solidFill>
                  <a:latin typeface="Arial" charset="0"/>
                  <a:ea typeface="Geneva"/>
                  <a:cs typeface="Geneva"/>
                </a:defRPr>
              </a:lvl6pPr>
              <a:lvl7pPr marL="2743200" algn="l" defTabSz="914400" rtl="0" eaLnBrk="1" latinLnBrk="0" hangingPunct="1">
                <a:defRPr kern="1200">
                  <a:solidFill>
                    <a:schemeClr val="tx1"/>
                  </a:solidFill>
                  <a:latin typeface="Arial" charset="0"/>
                  <a:ea typeface="Geneva"/>
                  <a:cs typeface="Geneva"/>
                </a:defRPr>
              </a:lvl7pPr>
              <a:lvl8pPr marL="3200400" algn="l" defTabSz="914400" rtl="0" eaLnBrk="1" latinLnBrk="0" hangingPunct="1">
                <a:defRPr kern="1200">
                  <a:solidFill>
                    <a:schemeClr val="tx1"/>
                  </a:solidFill>
                  <a:latin typeface="Arial" charset="0"/>
                  <a:ea typeface="Geneva"/>
                  <a:cs typeface="Geneva"/>
                </a:defRPr>
              </a:lvl8pPr>
              <a:lvl9pPr marL="3657600" algn="l" defTabSz="914400" rtl="0" eaLnBrk="1" latinLnBrk="0" hangingPunct="1">
                <a:defRPr kern="1200">
                  <a:solidFill>
                    <a:schemeClr val="tx1"/>
                  </a:solidFill>
                  <a:latin typeface="Arial" charset="0"/>
                  <a:ea typeface="Geneva"/>
                  <a:cs typeface="Geneva"/>
                </a:defRPr>
              </a:lvl9pPr>
            </a:lstStyle>
            <a:p>
              <a:pPr algn="ctr" eaLnBrk="1" hangingPunct="1"/>
              <a:r>
                <a:rPr lang="fr-FR" altLang="fr-FR" sz="2000" i="0" dirty="0">
                  <a:solidFill>
                    <a:schemeClr val="bg1"/>
                  </a:solidFill>
                  <a:latin typeface="Comic Sans MS" pitchFamily="66" charset="0"/>
                </a:rPr>
                <a:t>NO</a:t>
              </a:r>
            </a:p>
            <a:p>
              <a:pPr algn="ctr" eaLnBrk="1" hangingPunct="1"/>
              <a:r>
                <a:rPr lang="fr-FR" altLang="fr-FR" sz="2000" i="0" dirty="0">
                  <a:solidFill>
                    <a:schemeClr val="tx1">
                      <a:lumMod val="50000"/>
                    </a:schemeClr>
                  </a:solidFill>
                  <a:latin typeface="Comic Sans MS" pitchFamily="66" charset="0"/>
                </a:rPr>
                <a:t>NO</a:t>
              </a:r>
              <a:r>
                <a:rPr lang="fr-FR" altLang="fr-FR" sz="2000" i="0" baseline="-25000" dirty="0">
                  <a:solidFill>
                    <a:schemeClr val="tx1">
                      <a:lumMod val="50000"/>
                    </a:schemeClr>
                  </a:solidFill>
                  <a:latin typeface="Comic Sans MS" pitchFamily="66" charset="0"/>
                </a:rPr>
                <a:t>2</a:t>
              </a:r>
            </a:p>
          </p:txBody>
        </p:sp>
      </p:grpSp>
      <p:sp>
        <p:nvSpPr>
          <p:cNvPr id="27" name="Oval 17"/>
          <p:cNvSpPr>
            <a:spLocks noChangeArrowheads="1"/>
          </p:cNvSpPr>
          <p:nvPr/>
        </p:nvSpPr>
        <p:spPr bwMode="auto">
          <a:xfrm>
            <a:off x="7190892" y="1497167"/>
            <a:ext cx="1981200" cy="1371600"/>
          </a:xfrm>
          <a:prstGeom prst="ellipse">
            <a:avLst/>
          </a:prstGeom>
          <a:solidFill>
            <a:srgbClr val="8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algn="l" defTabSz="457200" rtl="0" fontAlgn="base">
              <a:spcBef>
                <a:spcPct val="0"/>
              </a:spcBef>
              <a:spcAft>
                <a:spcPct val="0"/>
              </a:spcAft>
              <a:defRPr kern="1200">
                <a:solidFill>
                  <a:schemeClr val="tx1"/>
                </a:solidFill>
                <a:latin typeface="Arial" charset="0"/>
                <a:ea typeface="Geneva"/>
                <a:cs typeface="Geneva"/>
              </a:defRPr>
            </a:lvl1pPr>
            <a:lvl2pPr marL="457200" algn="l" defTabSz="457200" rtl="0" fontAlgn="base">
              <a:spcBef>
                <a:spcPct val="0"/>
              </a:spcBef>
              <a:spcAft>
                <a:spcPct val="0"/>
              </a:spcAft>
              <a:defRPr kern="1200">
                <a:solidFill>
                  <a:schemeClr val="tx1"/>
                </a:solidFill>
                <a:latin typeface="Arial" charset="0"/>
                <a:ea typeface="Geneva"/>
                <a:cs typeface="Geneva"/>
              </a:defRPr>
            </a:lvl2pPr>
            <a:lvl3pPr marL="914400" algn="l" defTabSz="457200" rtl="0" fontAlgn="base">
              <a:spcBef>
                <a:spcPct val="0"/>
              </a:spcBef>
              <a:spcAft>
                <a:spcPct val="0"/>
              </a:spcAft>
              <a:defRPr kern="1200">
                <a:solidFill>
                  <a:schemeClr val="tx1"/>
                </a:solidFill>
                <a:latin typeface="Arial" charset="0"/>
                <a:ea typeface="Geneva"/>
                <a:cs typeface="Geneva"/>
              </a:defRPr>
            </a:lvl3pPr>
            <a:lvl4pPr marL="1371600" algn="l" defTabSz="457200" rtl="0" fontAlgn="base">
              <a:spcBef>
                <a:spcPct val="0"/>
              </a:spcBef>
              <a:spcAft>
                <a:spcPct val="0"/>
              </a:spcAft>
              <a:defRPr kern="1200">
                <a:solidFill>
                  <a:schemeClr val="tx1"/>
                </a:solidFill>
                <a:latin typeface="Arial" charset="0"/>
                <a:ea typeface="Geneva"/>
                <a:cs typeface="Geneva"/>
              </a:defRPr>
            </a:lvl4pPr>
            <a:lvl5pPr marL="1828800" algn="l" defTabSz="457200" rtl="0" fontAlgn="base">
              <a:spcBef>
                <a:spcPct val="0"/>
              </a:spcBef>
              <a:spcAft>
                <a:spcPct val="0"/>
              </a:spcAft>
              <a:defRPr kern="1200">
                <a:solidFill>
                  <a:schemeClr val="tx1"/>
                </a:solidFill>
                <a:latin typeface="Arial" charset="0"/>
                <a:ea typeface="Geneva"/>
                <a:cs typeface="Geneva"/>
              </a:defRPr>
            </a:lvl5pPr>
            <a:lvl6pPr marL="2286000" algn="l" defTabSz="914400" rtl="0" eaLnBrk="1" latinLnBrk="0" hangingPunct="1">
              <a:defRPr kern="1200">
                <a:solidFill>
                  <a:schemeClr val="tx1"/>
                </a:solidFill>
                <a:latin typeface="Arial" charset="0"/>
                <a:ea typeface="Geneva"/>
                <a:cs typeface="Geneva"/>
              </a:defRPr>
            </a:lvl6pPr>
            <a:lvl7pPr marL="2743200" algn="l" defTabSz="914400" rtl="0" eaLnBrk="1" latinLnBrk="0" hangingPunct="1">
              <a:defRPr kern="1200">
                <a:solidFill>
                  <a:schemeClr val="tx1"/>
                </a:solidFill>
                <a:latin typeface="Arial" charset="0"/>
                <a:ea typeface="Geneva"/>
                <a:cs typeface="Geneva"/>
              </a:defRPr>
            </a:lvl7pPr>
            <a:lvl8pPr marL="3200400" algn="l" defTabSz="914400" rtl="0" eaLnBrk="1" latinLnBrk="0" hangingPunct="1">
              <a:defRPr kern="1200">
                <a:solidFill>
                  <a:schemeClr val="tx1"/>
                </a:solidFill>
                <a:latin typeface="Arial" charset="0"/>
                <a:ea typeface="Geneva"/>
                <a:cs typeface="Geneva"/>
              </a:defRPr>
            </a:lvl8pPr>
            <a:lvl9pPr marL="3657600" algn="l" defTabSz="914400" rtl="0" eaLnBrk="1" latinLnBrk="0" hangingPunct="1">
              <a:defRPr kern="1200">
                <a:solidFill>
                  <a:schemeClr val="tx1"/>
                </a:solidFill>
                <a:latin typeface="Arial" charset="0"/>
                <a:ea typeface="Geneva"/>
                <a:cs typeface="Geneva"/>
              </a:defRPr>
            </a:lvl9pPr>
          </a:lstStyle>
          <a:p>
            <a:pPr algn="ctr" eaLnBrk="1" hangingPunct="1"/>
            <a:r>
              <a:rPr lang="fr-FR" altLang="fr-FR" sz="2000" i="0" dirty="0">
                <a:solidFill>
                  <a:schemeClr val="bg1"/>
                </a:solidFill>
                <a:latin typeface="Comic Sans MS" pitchFamily="66" charset="0"/>
              </a:rPr>
              <a:t>Néfastes </a:t>
            </a:r>
          </a:p>
          <a:p>
            <a:pPr algn="ctr" eaLnBrk="1" hangingPunct="1"/>
            <a:r>
              <a:rPr lang="fr-FR" altLang="fr-FR" sz="2000" i="0" dirty="0">
                <a:solidFill>
                  <a:schemeClr val="bg1"/>
                </a:solidFill>
                <a:latin typeface="Comic Sans MS" pitchFamily="66" charset="0"/>
              </a:rPr>
              <a:t>pour leur </a:t>
            </a:r>
          </a:p>
          <a:p>
            <a:pPr algn="ctr" eaLnBrk="1" hangingPunct="1"/>
            <a:r>
              <a:rPr lang="fr-FR" altLang="fr-FR" sz="2000" i="0" dirty="0">
                <a:solidFill>
                  <a:schemeClr val="bg1"/>
                </a:solidFill>
                <a:latin typeface="Comic Sans MS" pitchFamily="66" charset="0"/>
              </a:rPr>
              <a:t>métabolisme</a:t>
            </a:r>
          </a:p>
        </p:txBody>
      </p:sp>
      <p:sp>
        <p:nvSpPr>
          <p:cNvPr id="28" name="AutoShape 18"/>
          <p:cNvSpPr>
            <a:spLocks noChangeArrowheads="1"/>
          </p:cNvSpPr>
          <p:nvPr/>
        </p:nvSpPr>
        <p:spPr bwMode="auto">
          <a:xfrm>
            <a:off x="6353139" y="1978005"/>
            <a:ext cx="914400" cy="685800"/>
          </a:xfrm>
          <a:prstGeom prst="downArrow">
            <a:avLst>
              <a:gd name="adj1" fmla="val 50000"/>
              <a:gd name="adj2" fmla="val 25000"/>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algn="l" defTabSz="457200" rtl="0" fontAlgn="base">
              <a:spcBef>
                <a:spcPct val="0"/>
              </a:spcBef>
              <a:spcAft>
                <a:spcPct val="0"/>
              </a:spcAft>
              <a:defRPr kern="1200">
                <a:solidFill>
                  <a:schemeClr val="tx1"/>
                </a:solidFill>
                <a:latin typeface="Arial" charset="0"/>
                <a:ea typeface="Geneva"/>
                <a:cs typeface="Geneva"/>
              </a:defRPr>
            </a:lvl1pPr>
            <a:lvl2pPr marL="457200" algn="l" defTabSz="457200" rtl="0" fontAlgn="base">
              <a:spcBef>
                <a:spcPct val="0"/>
              </a:spcBef>
              <a:spcAft>
                <a:spcPct val="0"/>
              </a:spcAft>
              <a:defRPr kern="1200">
                <a:solidFill>
                  <a:schemeClr val="tx1"/>
                </a:solidFill>
                <a:latin typeface="Arial" charset="0"/>
                <a:ea typeface="Geneva"/>
                <a:cs typeface="Geneva"/>
              </a:defRPr>
            </a:lvl2pPr>
            <a:lvl3pPr marL="914400" algn="l" defTabSz="457200" rtl="0" fontAlgn="base">
              <a:spcBef>
                <a:spcPct val="0"/>
              </a:spcBef>
              <a:spcAft>
                <a:spcPct val="0"/>
              </a:spcAft>
              <a:defRPr kern="1200">
                <a:solidFill>
                  <a:schemeClr val="tx1"/>
                </a:solidFill>
                <a:latin typeface="Arial" charset="0"/>
                <a:ea typeface="Geneva"/>
                <a:cs typeface="Geneva"/>
              </a:defRPr>
            </a:lvl3pPr>
            <a:lvl4pPr marL="1371600" algn="l" defTabSz="457200" rtl="0" fontAlgn="base">
              <a:spcBef>
                <a:spcPct val="0"/>
              </a:spcBef>
              <a:spcAft>
                <a:spcPct val="0"/>
              </a:spcAft>
              <a:defRPr kern="1200">
                <a:solidFill>
                  <a:schemeClr val="tx1"/>
                </a:solidFill>
                <a:latin typeface="Arial" charset="0"/>
                <a:ea typeface="Geneva"/>
                <a:cs typeface="Geneva"/>
              </a:defRPr>
            </a:lvl4pPr>
            <a:lvl5pPr marL="1828800" algn="l" defTabSz="457200" rtl="0" fontAlgn="base">
              <a:spcBef>
                <a:spcPct val="0"/>
              </a:spcBef>
              <a:spcAft>
                <a:spcPct val="0"/>
              </a:spcAft>
              <a:defRPr kern="1200">
                <a:solidFill>
                  <a:schemeClr val="tx1"/>
                </a:solidFill>
                <a:latin typeface="Arial" charset="0"/>
                <a:ea typeface="Geneva"/>
                <a:cs typeface="Geneva"/>
              </a:defRPr>
            </a:lvl5pPr>
            <a:lvl6pPr marL="2286000" algn="l" defTabSz="914400" rtl="0" eaLnBrk="1" latinLnBrk="0" hangingPunct="1">
              <a:defRPr kern="1200">
                <a:solidFill>
                  <a:schemeClr val="tx1"/>
                </a:solidFill>
                <a:latin typeface="Arial" charset="0"/>
                <a:ea typeface="Geneva"/>
                <a:cs typeface="Geneva"/>
              </a:defRPr>
            </a:lvl6pPr>
            <a:lvl7pPr marL="2743200" algn="l" defTabSz="914400" rtl="0" eaLnBrk="1" latinLnBrk="0" hangingPunct="1">
              <a:defRPr kern="1200">
                <a:solidFill>
                  <a:schemeClr val="tx1"/>
                </a:solidFill>
                <a:latin typeface="Arial" charset="0"/>
                <a:ea typeface="Geneva"/>
                <a:cs typeface="Geneva"/>
              </a:defRPr>
            </a:lvl7pPr>
            <a:lvl8pPr marL="3200400" algn="l" defTabSz="914400" rtl="0" eaLnBrk="1" latinLnBrk="0" hangingPunct="1">
              <a:defRPr kern="1200">
                <a:solidFill>
                  <a:schemeClr val="tx1"/>
                </a:solidFill>
                <a:latin typeface="Arial" charset="0"/>
                <a:ea typeface="Geneva"/>
                <a:cs typeface="Geneva"/>
              </a:defRPr>
            </a:lvl8pPr>
            <a:lvl9pPr marL="3657600" algn="l" defTabSz="914400" rtl="0" eaLnBrk="1" latinLnBrk="0" hangingPunct="1">
              <a:defRPr kern="1200">
                <a:solidFill>
                  <a:schemeClr val="tx1"/>
                </a:solidFill>
                <a:latin typeface="Arial" charset="0"/>
                <a:ea typeface="Geneva"/>
                <a:cs typeface="Geneva"/>
              </a:defRPr>
            </a:lvl9pPr>
          </a:lstStyle>
          <a:p>
            <a:pPr algn="ctr" eaLnBrk="1" hangingPunct="1"/>
            <a:r>
              <a:rPr lang="fr-FR" altLang="fr-FR" sz="2000" i="0">
                <a:solidFill>
                  <a:schemeClr val="bg1"/>
                </a:solidFill>
                <a:latin typeface="Comic Sans MS" pitchFamily="66" charset="0"/>
              </a:rPr>
              <a:t>O</a:t>
            </a:r>
            <a:r>
              <a:rPr lang="fr-FR" altLang="fr-FR" sz="2000" i="0" baseline="-25000">
                <a:solidFill>
                  <a:schemeClr val="bg1"/>
                </a:solidFill>
                <a:latin typeface="Comic Sans MS" pitchFamily="66" charset="0"/>
              </a:rPr>
              <a:t>3</a:t>
            </a:r>
          </a:p>
        </p:txBody>
      </p:sp>
      <p:sp>
        <p:nvSpPr>
          <p:cNvPr id="29" name="Text Box 22"/>
          <p:cNvSpPr txBox="1">
            <a:spLocks noChangeArrowheads="1"/>
          </p:cNvSpPr>
          <p:nvPr/>
        </p:nvSpPr>
        <p:spPr bwMode="auto">
          <a:xfrm>
            <a:off x="84634" y="6014950"/>
            <a:ext cx="8892479" cy="36933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lgn="l" defTabSz="457200" rtl="0" fontAlgn="base">
              <a:spcBef>
                <a:spcPct val="0"/>
              </a:spcBef>
              <a:spcAft>
                <a:spcPct val="0"/>
              </a:spcAft>
              <a:defRPr kern="1200">
                <a:solidFill>
                  <a:schemeClr val="tx1"/>
                </a:solidFill>
                <a:latin typeface="Arial" charset="0"/>
                <a:ea typeface="Geneva"/>
                <a:cs typeface="Geneva"/>
              </a:defRPr>
            </a:lvl1pPr>
            <a:lvl2pPr marL="457200" algn="l" defTabSz="457200" rtl="0" fontAlgn="base">
              <a:spcBef>
                <a:spcPct val="0"/>
              </a:spcBef>
              <a:spcAft>
                <a:spcPct val="0"/>
              </a:spcAft>
              <a:defRPr kern="1200">
                <a:solidFill>
                  <a:schemeClr val="tx1"/>
                </a:solidFill>
                <a:latin typeface="Arial" charset="0"/>
                <a:ea typeface="Geneva"/>
                <a:cs typeface="Geneva"/>
              </a:defRPr>
            </a:lvl2pPr>
            <a:lvl3pPr marL="914400" algn="l" defTabSz="457200" rtl="0" fontAlgn="base">
              <a:spcBef>
                <a:spcPct val="0"/>
              </a:spcBef>
              <a:spcAft>
                <a:spcPct val="0"/>
              </a:spcAft>
              <a:defRPr kern="1200">
                <a:solidFill>
                  <a:schemeClr val="tx1"/>
                </a:solidFill>
                <a:latin typeface="Arial" charset="0"/>
                <a:ea typeface="Geneva"/>
                <a:cs typeface="Geneva"/>
              </a:defRPr>
            </a:lvl3pPr>
            <a:lvl4pPr marL="1371600" algn="l" defTabSz="457200" rtl="0" fontAlgn="base">
              <a:spcBef>
                <a:spcPct val="0"/>
              </a:spcBef>
              <a:spcAft>
                <a:spcPct val="0"/>
              </a:spcAft>
              <a:defRPr kern="1200">
                <a:solidFill>
                  <a:schemeClr val="tx1"/>
                </a:solidFill>
                <a:latin typeface="Arial" charset="0"/>
                <a:ea typeface="Geneva"/>
                <a:cs typeface="Geneva"/>
              </a:defRPr>
            </a:lvl4pPr>
            <a:lvl5pPr marL="1828800" algn="l" defTabSz="457200" rtl="0" fontAlgn="base">
              <a:spcBef>
                <a:spcPct val="0"/>
              </a:spcBef>
              <a:spcAft>
                <a:spcPct val="0"/>
              </a:spcAft>
              <a:defRPr kern="1200">
                <a:solidFill>
                  <a:schemeClr val="tx1"/>
                </a:solidFill>
                <a:latin typeface="Arial" charset="0"/>
                <a:ea typeface="Geneva"/>
                <a:cs typeface="Geneva"/>
              </a:defRPr>
            </a:lvl5pPr>
            <a:lvl6pPr marL="2286000" algn="l" defTabSz="914400" rtl="0" eaLnBrk="1" latinLnBrk="0" hangingPunct="1">
              <a:defRPr kern="1200">
                <a:solidFill>
                  <a:schemeClr val="tx1"/>
                </a:solidFill>
                <a:latin typeface="Arial" charset="0"/>
                <a:ea typeface="Geneva"/>
                <a:cs typeface="Geneva"/>
              </a:defRPr>
            </a:lvl6pPr>
            <a:lvl7pPr marL="2743200" algn="l" defTabSz="914400" rtl="0" eaLnBrk="1" latinLnBrk="0" hangingPunct="1">
              <a:defRPr kern="1200">
                <a:solidFill>
                  <a:schemeClr val="tx1"/>
                </a:solidFill>
                <a:latin typeface="Arial" charset="0"/>
                <a:ea typeface="Geneva"/>
                <a:cs typeface="Geneva"/>
              </a:defRPr>
            </a:lvl7pPr>
            <a:lvl8pPr marL="3200400" algn="l" defTabSz="914400" rtl="0" eaLnBrk="1" latinLnBrk="0" hangingPunct="1">
              <a:defRPr kern="1200">
                <a:solidFill>
                  <a:schemeClr val="tx1"/>
                </a:solidFill>
                <a:latin typeface="Arial" charset="0"/>
                <a:ea typeface="Geneva"/>
                <a:cs typeface="Geneva"/>
              </a:defRPr>
            </a:lvl8pPr>
            <a:lvl9pPr marL="3657600" algn="l" defTabSz="914400" rtl="0" eaLnBrk="1" latinLnBrk="0" hangingPunct="1">
              <a:defRPr kern="1200">
                <a:solidFill>
                  <a:schemeClr val="tx1"/>
                </a:solidFill>
                <a:latin typeface="Arial" charset="0"/>
                <a:ea typeface="Geneva"/>
                <a:cs typeface="Geneva"/>
              </a:defRPr>
            </a:lvl9pPr>
          </a:lstStyle>
          <a:p>
            <a:pPr algn="ctr" eaLnBrk="1" hangingPunct="1"/>
            <a:r>
              <a:rPr lang="fr-FR" altLang="fr-FR" b="1" i="0" dirty="0" smtClean="0">
                <a:solidFill>
                  <a:schemeClr val="tx2"/>
                </a:solidFill>
                <a:latin typeface="+mj-lt"/>
              </a:rPr>
              <a:t>Les </a:t>
            </a:r>
            <a:r>
              <a:rPr lang="fr-FR" altLang="fr-FR" b="1" i="0" dirty="0">
                <a:solidFill>
                  <a:schemeClr val="tx2"/>
                </a:solidFill>
                <a:latin typeface="+mj-lt"/>
              </a:rPr>
              <a:t>plantes et les sols </a:t>
            </a:r>
            <a:r>
              <a:rPr lang="fr-FR" altLang="fr-FR" b="1" i="0" dirty="0" smtClean="0">
                <a:solidFill>
                  <a:schemeClr val="tx2"/>
                </a:solidFill>
                <a:latin typeface="+mj-lt"/>
              </a:rPr>
              <a:t>émettent </a:t>
            </a:r>
            <a:r>
              <a:rPr lang="fr-FR" altLang="fr-FR" b="1" i="0" dirty="0">
                <a:solidFill>
                  <a:schemeClr val="tx2"/>
                </a:solidFill>
                <a:latin typeface="+mj-lt"/>
              </a:rPr>
              <a:t>et </a:t>
            </a:r>
            <a:r>
              <a:rPr lang="fr-FR" altLang="fr-FR" b="1" i="0" dirty="0" smtClean="0">
                <a:solidFill>
                  <a:schemeClr val="tx2"/>
                </a:solidFill>
                <a:latin typeface="+mj-lt"/>
              </a:rPr>
              <a:t>absorbent </a:t>
            </a:r>
            <a:r>
              <a:rPr lang="fr-FR" altLang="fr-FR" b="1" i="0" dirty="0">
                <a:solidFill>
                  <a:schemeClr val="tx2"/>
                </a:solidFill>
                <a:latin typeface="+mj-lt"/>
              </a:rPr>
              <a:t>de nombreux polluants ou gaz à effet de </a:t>
            </a:r>
            <a:r>
              <a:rPr lang="fr-FR" altLang="fr-FR" b="1" i="0" dirty="0" smtClean="0">
                <a:solidFill>
                  <a:schemeClr val="tx2"/>
                </a:solidFill>
                <a:latin typeface="+mj-lt"/>
              </a:rPr>
              <a:t>serre</a:t>
            </a:r>
            <a:endParaRPr lang="fr-FR" altLang="fr-FR" b="1" i="0" dirty="0">
              <a:solidFill>
                <a:schemeClr val="tx2"/>
              </a:solidFill>
              <a:latin typeface="+mj-lt"/>
            </a:endParaRPr>
          </a:p>
        </p:txBody>
      </p:sp>
      <p:sp>
        <p:nvSpPr>
          <p:cNvPr id="30" name="AutoShape 10"/>
          <p:cNvSpPr>
            <a:spLocks noChangeArrowheads="1"/>
          </p:cNvSpPr>
          <p:nvPr/>
        </p:nvSpPr>
        <p:spPr bwMode="auto">
          <a:xfrm>
            <a:off x="7267539" y="3017420"/>
            <a:ext cx="1143000" cy="762000"/>
          </a:xfrm>
          <a:prstGeom prst="upDownArrow">
            <a:avLst>
              <a:gd name="adj1" fmla="val 50000"/>
              <a:gd name="adj2" fmla="val 20000"/>
            </a:avLst>
          </a:prstGeom>
          <a:solidFill>
            <a:srgbClr val="CC0099"/>
          </a:solidFill>
          <a:ln w="9525">
            <a:solidFill>
              <a:schemeClr val="tx1"/>
            </a:solidFill>
            <a:miter lim="800000"/>
            <a:headEnd/>
            <a:tailEnd/>
          </a:ln>
          <a:effectLst/>
          <a:extLst/>
        </p:spPr>
        <p:txBody>
          <a:bodyPr wrap="none" anchor="ctr"/>
          <a:lstStyle>
            <a:defPPr>
              <a:defRPr lang="fr-FR"/>
            </a:defPPr>
            <a:lvl1pPr algn="l" defTabSz="457200" rtl="0" fontAlgn="base">
              <a:spcBef>
                <a:spcPct val="0"/>
              </a:spcBef>
              <a:spcAft>
                <a:spcPct val="0"/>
              </a:spcAft>
              <a:defRPr kern="1200">
                <a:solidFill>
                  <a:schemeClr val="tx1"/>
                </a:solidFill>
                <a:latin typeface="Arial" charset="0"/>
                <a:ea typeface="Geneva"/>
                <a:cs typeface="Geneva"/>
              </a:defRPr>
            </a:lvl1pPr>
            <a:lvl2pPr marL="457200" algn="l" defTabSz="457200" rtl="0" fontAlgn="base">
              <a:spcBef>
                <a:spcPct val="0"/>
              </a:spcBef>
              <a:spcAft>
                <a:spcPct val="0"/>
              </a:spcAft>
              <a:defRPr kern="1200">
                <a:solidFill>
                  <a:schemeClr val="tx1"/>
                </a:solidFill>
                <a:latin typeface="Arial" charset="0"/>
                <a:ea typeface="Geneva"/>
                <a:cs typeface="Geneva"/>
              </a:defRPr>
            </a:lvl2pPr>
            <a:lvl3pPr marL="914400" algn="l" defTabSz="457200" rtl="0" fontAlgn="base">
              <a:spcBef>
                <a:spcPct val="0"/>
              </a:spcBef>
              <a:spcAft>
                <a:spcPct val="0"/>
              </a:spcAft>
              <a:defRPr kern="1200">
                <a:solidFill>
                  <a:schemeClr val="tx1"/>
                </a:solidFill>
                <a:latin typeface="Arial" charset="0"/>
                <a:ea typeface="Geneva"/>
                <a:cs typeface="Geneva"/>
              </a:defRPr>
            </a:lvl3pPr>
            <a:lvl4pPr marL="1371600" algn="l" defTabSz="457200" rtl="0" fontAlgn="base">
              <a:spcBef>
                <a:spcPct val="0"/>
              </a:spcBef>
              <a:spcAft>
                <a:spcPct val="0"/>
              </a:spcAft>
              <a:defRPr kern="1200">
                <a:solidFill>
                  <a:schemeClr val="tx1"/>
                </a:solidFill>
                <a:latin typeface="Arial" charset="0"/>
                <a:ea typeface="Geneva"/>
                <a:cs typeface="Geneva"/>
              </a:defRPr>
            </a:lvl4pPr>
            <a:lvl5pPr marL="1828800" algn="l" defTabSz="457200" rtl="0" fontAlgn="base">
              <a:spcBef>
                <a:spcPct val="0"/>
              </a:spcBef>
              <a:spcAft>
                <a:spcPct val="0"/>
              </a:spcAft>
              <a:defRPr kern="1200">
                <a:solidFill>
                  <a:schemeClr val="tx1"/>
                </a:solidFill>
                <a:latin typeface="Arial" charset="0"/>
                <a:ea typeface="Geneva"/>
                <a:cs typeface="Geneva"/>
              </a:defRPr>
            </a:lvl5pPr>
            <a:lvl6pPr marL="2286000" algn="l" defTabSz="914400" rtl="0" eaLnBrk="1" latinLnBrk="0" hangingPunct="1">
              <a:defRPr kern="1200">
                <a:solidFill>
                  <a:schemeClr val="tx1"/>
                </a:solidFill>
                <a:latin typeface="Arial" charset="0"/>
                <a:ea typeface="Geneva"/>
                <a:cs typeface="Geneva"/>
              </a:defRPr>
            </a:lvl6pPr>
            <a:lvl7pPr marL="2743200" algn="l" defTabSz="914400" rtl="0" eaLnBrk="1" latinLnBrk="0" hangingPunct="1">
              <a:defRPr kern="1200">
                <a:solidFill>
                  <a:schemeClr val="tx1"/>
                </a:solidFill>
                <a:latin typeface="Arial" charset="0"/>
                <a:ea typeface="Geneva"/>
                <a:cs typeface="Geneva"/>
              </a:defRPr>
            </a:lvl7pPr>
            <a:lvl8pPr marL="3200400" algn="l" defTabSz="914400" rtl="0" eaLnBrk="1" latinLnBrk="0" hangingPunct="1">
              <a:defRPr kern="1200">
                <a:solidFill>
                  <a:schemeClr val="tx1"/>
                </a:solidFill>
                <a:latin typeface="Arial" charset="0"/>
                <a:ea typeface="Geneva"/>
                <a:cs typeface="Geneva"/>
              </a:defRPr>
            </a:lvl8pPr>
            <a:lvl9pPr marL="3657600" algn="l" defTabSz="914400" rtl="0" eaLnBrk="1" latinLnBrk="0" hangingPunct="1">
              <a:defRPr kern="1200">
                <a:solidFill>
                  <a:schemeClr val="tx1"/>
                </a:solidFill>
                <a:latin typeface="Arial" charset="0"/>
                <a:ea typeface="Geneva"/>
                <a:cs typeface="Geneva"/>
              </a:defRPr>
            </a:lvl9pPr>
          </a:lstStyle>
          <a:p>
            <a:pPr algn="ctr" eaLnBrk="1" hangingPunct="1"/>
            <a:r>
              <a:rPr lang="fr-FR" altLang="fr-FR" sz="2000" i="0" dirty="0">
                <a:solidFill>
                  <a:schemeClr val="bg1"/>
                </a:solidFill>
                <a:latin typeface="Comic Sans MS" pitchFamily="66" charset="0"/>
              </a:rPr>
              <a:t>pesticides</a:t>
            </a:r>
            <a:endParaRPr lang="fr-FR" altLang="fr-FR" sz="2000" i="0" baseline="-25000" dirty="0">
              <a:solidFill>
                <a:schemeClr val="bg1"/>
              </a:solidFill>
              <a:latin typeface="Comic Sans MS" pitchFamily="66" charset="0"/>
            </a:endParaRPr>
          </a:p>
        </p:txBody>
      </p:sp>
      <p:grpSp>
        <p:nvGrpSpPr>
          <p:cNvPr id="32" name="Group 8"/>
          <p:cNvGrpSpPr>
            <a:grpSpLocks/>
          </p:cNvGrpSpPr>
          <p:nvPr/>
        </p:nvGrpSpPr>
        <p:grpSpPr bwMode="auto">
          <a:xfrm>
            <a:off x="448483" y="1520805"/>
            <a:ext cx="5943600" cy="1371600"/>
            <a:chOff x="48" y="1104"/>
            <a:chExt cx="3744" cy="864"/>
          </a:xfrm>
        </p:grpSpPr>
        <p:sp>
          <p:nvSpPr>
            <p:cNvPr id="36" name="Oval 9"/>
            <p:cNvSpPr>
              <a:spLocks noChangeArrowheads="1"/>
            </p:cNvSpPr>
            <p:nvPr/>
          </p:nvSpPr>
          <p:spPr bwMode="auto">
            <a:xfrm>
              <a:off x="48" y="1104"/>
              <a:ext cx="1584" cy="864"/>
            </a:xfrm>
            <a:prstGeom prst="ellipse">
              <a:avLst/>
            </a:prstGeom>
            <a:solidFill>
              <a:srgbClr val="00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algn="l" defTabSz="457200" rtl="0" fontAlgn="base">
                <a:spcBef>
                  <a:spcPct val="0"/>
                </a:spcBef>
                <a:spcAft>
                  <a:spcPct val="0"/>
                </a:spcAft>
                <a:defRPr kern="1200">
                  <a:solidFill>
                    <a:schemeClr val="tx1"/>
                  </a:solidFill>
                  <a:latin typeface="Arial" charset="0"/>
                  <a:ea typeface="Geneva"/>
                  <a:cs typeface="Geneva"/>
                </a:defRPr>
              </a:lvl1pPr>
              <a:lvl2pPr marL="457200" algn="l" defTabSz="457200" rtl="0" fontAlgn="base">
                <a:spcBef>
                  <a:spcPct val="0"/>
                </a:spcBef>
                <a:spcAft>
                  <a:spcPct val="0"/>
                </a:spcAft>
                <a:defRPr kern="1200">
                  <a:solidFill>
                    <a:schemeClr val="tx1"/>
                  </a:solidFill>
                  <a:latin typeface="Arial" charset="0"/>
                  <a:ea typeface="Geneva"/>
                  <a:cs typeface="Geneva"/>
                </a:defRPr>
              </a:lvl2pPr>
              <a:lvl3pPr marL="914400" algn="l" defTabSz="457200" rtl="0" fontAlgn="base">
                <a:spcBef>
                  <a:spcPct val="0"/>
                </a:spcBef>
                <a:spcAft>
                  <a:spcPct val="0"/>
                </a:spcAft>
                <a:defRPr kern="1200">
                  <a:solidFill>
                    <a:schemeClr val="tx1"/>
                  </a:solidFill>
                  <a:latin typeface="Arial" charset="0"/>
                  <a:ea typeface="Geneva"/>
                  <a:cs typeface="Geneva"/>
                </a:defRPr>
              </a:lvl3pPr>
              <a:lvl4pPr marL="1371600" algn="l" defTabSz="457200" rtl="0" fontAlgn="base">
                <a:spcBef>
                  <a:spcPct val="0"/>
                </a:spcBef>
                <a:spcAft>
                  <a:spcPct val="0"/>
                </a:spcAft>
                <a:defRPr kern="1200">
                  <a:solidFill>
                    <a:schemeClr val="tx1"/>
                  </a:solidFill>
                  <a:latin typeface="Arial" charset="0"/>
                  <a:ea typeface="Geneva"/>
                  <a:cs typeface="Geneva"/>
                </a:defRPr>
              </a:lvl4pPr>
              <a:lvl5pPr marL="1828800" algn="l" defTabSz="457200" rtl="0" fontAlgn="base">
                <a:spcBef>
                  <a:spcPct val="0"/>
                </a:spcBef>
                <a:spcAft>
                  <a:spcPct val="0"/>
                </a:spcAft>
                <a:defRPr kern="1200">
                  <a:solidFill>
                    <a:schemeClr val="tx1"/>
                  </a:solidFill>
                  <a:latin typeface="Arial" charset="0"/>
                  <a:ea typeface="Geneva"/>
                  <a:cs typeface="Geneva"/>
                </a:defRPr>
              </a:lvl5pPr>
              <a:lvl6pPr marL="2286000" algn="l" defTabSz="914400" rtl="0" eaLnBrk="1" latinLnBrk="0" hangingPunct="1">
                <a:defRPr kern="1200">
                  <a:solidFill>
                    <a:schemeClr val="tx1"/>
                  </a:solidFill>
                  <a:latin typeface="Arial" charset="0"/>
                  <a:ea typeface="Geneva"/>
                  <a:cs typeface="Geneva"/>
                </a:defRPr>
              </a:lvl6pPr>
              <a:lvl7pPr marL="2743200" algn="l" defTabSz="914400" rtl="0" eaLnBrk="1" latinLnBrk="0" hangingPunct="1">
                <a:defRPr kern="1200">
                  <a:solidFill>
                    <a:schemeClr val="tx1"/>
                  </a:solidFill>
                  <a:latin typeface="Arial" charset="0"/>
                  <a:ea typeface="Geneva"/>
                  <a:cs typeface="Geneva"/>
                </a:defRPr>
              </a:lvl7pPr>
              <a:lvl8pPr marL="3200400" algn="l" defTabSz="914400" rtl="0" eaLnBrk="1" latinLnBrk="0" hangingPunct="1">
                <a:defRPr kern="1200">
                  <a:solidFill>
                    <a:schemeClr val="tx1"/>
                  </a:solidFill>
                  <a:latin typeface="Arial" charset="0"/>
                  <a:ea typeface="Geneva"/>
                  <a:cs typeface="Geneva"/>
                </a:defRPr>
              </a:lvl8pPr>
              <a:lvl9pPr marL="3657600" algn="l" defTabSz="914400" rtl="0" eaLnBrk="1" latinLnBrk="0" hangingPunct="1">
                <a:defRPr kern="1200">
                  <a:solidFill>
                    <a:schemeClr val="tx1"/>
                  </a:solidFill>
                  <a:latin typeface="Arial" charset="0"/>
                  <a:ea typeface="Geneva"/>
                  <a:cs typeface="Geneva"/>
                </a:defRPr>
              </a:lvl9pPr>
            </a:lstStyle>
            <a:p>
              <a:pPr algn="ctr" eaLnBrk="1" hangingPunct="1"/>
              <a:r>
                <a:rPr lang="fr-FR" altLang="fr-FR" sz="2000" i="0" dirty="0">
                  <a:solidFill>
                    <a:schemeClr val="tx1">
                      <a:lumMod val="50000"/>
                    </a:schemeClr>
                  </a:solidFill>
                  <a:latin typeface="Comic Sans MS" pitchFamily="66" charset="0"/>
                </a:rPr>
                <a:t>Utiles à leur </a:t>
              </a:r>
            </a:p>
            <a:p>
              <a:pPr algn="ctr" eaLnBrk="1" hangingPunct="1"/>
              <a:r>
                <a:rPr lang="fr-FR" altLang="fr-FR" sz="2000" i="0" dirty="0">
                  <a:solidFill>
                    <a:schemeClr val="tx1">
                      <a:lumMod val="50000"/>
                    </a:schemeClr>
                  </a:solidFill>
                  <a:latin typeface="Comic Sans MS" pitchFamily="66" charset="0"/>
                </a:rPr>
                <a:t>fonctionnement et </a:t>
              </a:r>
            </a:p>
            <a:p>
              <a:pPr algn="ctr" eaLnBrk="1" hangingPunct="1"/>
              <a:r>
                <a:rPr lang="fr-FR" altLang="fr-FR" sz="2000" i="0" dirty="0">
                  <a:solidFill>
                    <a:schemeClr val="tx1">
                      <a:lumMod val="50000"/>
                    </a:schemeClr>
                  </a:solidFill>
                  <a:latin typeface="Comic Sans MS" pitchFamily="66" charset="0"/>
                </a:rPr>
                <a:t>leur métabolisme</a:t>
              </a:r>
            </a:p>
          </p:txBody>
        </p:sp>
        <p:sp>
          <p:nvSpPr>
            <p:cNvPr id="37" name="AutoShape 10"/>
            <p:cNvSpPr>
              <a:spLocks noChangeArrowheads="1"/>
            </p:cNvSpPr>
            <p:nvPr/>
          </p:nvSpPr>
          <p:spPr bwMode="auto">
            <a:xfrm>
              <a:off x="1728" y="1344"/>
              <a:ext cx="720" cy="480"/>
            </a:xfrm>
            <a:prstGeom prst="upDownArrow">
              <a:avLst>
                <a:gd name="adj1" fmla="val 50000"/>
                <a:gd name="adj2" fmla="val 20000"/>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algn="l" defTabSz="457200" rtl="0" fontAlgn="base">
                <a:spcBef>
                  <a:spcPct val="0"/>
                </a:spcBef>
                <a:spcAft>
                  <a:spcPct val="0"/>
                </a:spcAft>
                <a:defRPr kern="1200">
                  <a:solidFill>
                    <a:schemeClr val="tx1"/>
                  </a:solidFill>
                  <a:latin typeface="Arial" charset="0"/>
                  <a:ea typeface="Geneva"/>
                  <a:cs typeface="Geneva"/>
                </a:defRPr>
              </a:lvl1pPr>
              <a:lvl2pPr marL="457200" algn="l" defTabSz="457200" rtl="0" fontAlgn="base">
                <a:spcBef>
                  <a:spcPct val="0"/>
                </a:spcBef>
                <a:spcAft>
                  <a:spcPct val="0"/>
                </a:spcAft>
                <a:defRPr kern="1200">
                  <a:solidFill>
                    <a:schemeClr val="tx1"/>
                  </a:solidFill>
                  <a:latin typeface="Arial" charset="0"/>
                  <a:ea typeface="Geneva"/>
                  <a:cs typeface="Geneva"/>
                </a:defRPr>
              </a:lvl2pPr>
              <a:lvl3pPr marL="914400" algn="l" defTabSz="457200" rtl="0" fontAlgn="base">
                <a:spcBef>
                  <a:spcPct val="0"/>
                </a:spcBef>
                <a:spcAft>
                  <a:spcPct val="0"/>
                </a:spcAft>
                <a:defRPr kern="1200">
                  <a:solidFill>
                    <a:schemeClr val="tx1"/>
                  </a:solidFill>
                  <a:latin typeface="Arial" charset="0"/>
                  <a:ea typeface="Geneva"/>
                  <a:cs typeface="Geneva"/>
                </a:defRPr>
              </a:lvl3pPr>
              <a:lvl4pPr marL="1371600" algn="l" defTabSz="457200" rtl="0" fontAlgn="base">
                <a:spcBef>
                  <a:spcPct val="0"/>
                </a:spcBef>
                <a:spcAft>
                  <a:spcPct val="0"/>
                </a:spcAft>
                <a:defRPr kern="1200">
                  <a:solidFill>
                    <a:schemeClr val="tx1"/>
                  </a:solidFill>
                  <a:latin typeface="Arial" charset="0"/>
                  <a:ea typeface="Geneva"/>
                  <a:cs typeface="Geneva"/>
                </a:defRPr>
              </a:lvl4pPr>
              <a:lvl5pPr marL="1828800" algn="l" defTabSz="457200" rtl="0" fontAlgn="base">
                <a:spcBef>
                  <a:spcPct val="0"/>
                </a:spcBef>
                <a:spcAft>
                  <a:spcPct val="0"/>
                </a:spcAft>
                <a:defRPr kern="1200">
                  <a:solidFill>
                    <a:schemeClr val="tx1"/>
                  </a:solidFill>
                  <a:latin typeface="Arial" charset="0"/>
                  <a:ea typeface="Geneva"/>
                  <a:cs typeface="Geneva"/>
                </a:defRPr>
              </a:lvl5pPr>
              <a:lvl6pPr marL="2286000" algn="l" defTabSz="914400" rtl="0" eaLnBrk="1" latinLnBrk="0" hangingPunct="1">
                <a:defRPr kern="1200">
                  <a:solidFill>
                    <a:schemeClr val="tx1"/>
                  </a:solidFill>
                  <a:latin typeface="Arial" charset="0"/>
                  <a:ea typeface="Geneva"/>
                  <a:cs typeface="Geneva"/>
                </a:defRPr>
              </a:lvl6pPr>
              <a:lvl7pPr marL="2743200" algn="l" defTabSz="914400" rtl="0" eaLnBrk="1" latinLnBrk="0" hangingPunct="1">
                <a:defRPr kern="1200">
                  <a:solidFill>
                    <a:schemeClr val="tx1"/>
                  </a:solidFill>
                  <a:latin typeface="Arial" charset="0"/>
                  <a:ea typeface="Geneva"/>
                  <a:cs typeface="Geneva"/>
                </a:defRPr>
              </a:lvl7pPr>
              <a:lvl8pPr marL="3200400" algn="l" defTabSz="914400" rtl="0" eaLnBrk="1" latinLnBrk="0" hangingPunct="1">
                <a:defRPr kern="1200">
                  <a:solidFill>
                    <a:schemeClr val="tx1"/>
                  </a:solidFill>
                  <a:latin typeface="Arial" charset="0"/>
                  <a:ea typeface="Geneva"/>
                  <a:cs typeface="Geneva"/>
                </a:defRPr>
              </a:lvl8pPr>
              <a:lvl9pPr marL="3657600" algn="l" defTabSz="914400" rtl="0" eaLnBrk="1" latinLnBrk="0" hangingPunct="1">
                <a:defRPr kern="1200">
                  <a:solidFill>
                    <a:schemeClr val="tx1"/>
                  </a:solidFill>
                  <a:latin typeface="Arial" charset="0"/>
                  <a:ea typeface="Geneva"/>
                  <a:cs typeface="Geneva"/>
                </a:defRPr>
              </a:lvl9pPr>
            </a:lstStyle>
            <a:p>
              <a:pPr algn="ctr" eaLnBrk="1" hangingPunct="1"/>
              <a:r>
                <a:rPr lang="fr-FR" altLang="fr-FR" sz="2000" i="0">
                  <a:solidFill>
                    <a:schemeClr val="tx1">
                      <a:lumMod val="50000"/>
                    </a:schemeClr>
                  </a:solidFill>
                  <a:latin typeface="Comic Sans MS" pitchFamily="66" charset="0"/>
                </a:rPr>
                <a:t>CO</a:t>
              </a:r>
              <a:r>
                <a:rPr lang="fr-FR" altLang="fr-FR" sz="2000" i="0" baseline="-25000">
                  <a:solidFill>
                    <a:schemeClr val="tx1">
                      <a:lumMod val="50000"/>
                    </a:schemeClr>
                  </a:solidFill>
                  <a:latin typeface="Comic Sans MS" pitchFamily="66" charset="0"/>
                </a:rPr>
                <a:t>2</a:t>
              </a:r>
            </a:p>
          </p:txBody>
        </p:sp>
        <p:sp>
          <p:nvSpPr>
            <p:cNvPr id="38" name="AutoShape 11"/>
            <p:cNvSpPr>
              <a:spLocks noChangeArrowheads="1"/>
            </p:cNvSpPr>
            <p:nvPr/>
          </p:nvSpPr>
          <p:spPr bwMode="auto">
            <a:xfrm>
              <a:off x="2448" y="1344"/>
              <a:ext cx="624" cy="480"/>
            </a:xfrm>
            <a:prstGeom prst="upArrow">
              <a:avLst>
                <a:gd name="adj1" fmla="val 50000"/>
                <a:gd name="adj2" fmla="val 25000"/>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algn="l" defTabSz="457200" rtl="0" fontAlgn="base">
                <a:spcBef>
                  <a:spcPct val="0"/>
                </a:spcBef>
                <a:spcAft>
                  <a:spcPct val="0"/>
                </a:spcAft>
                <a:defRPr kern="1200">
                  <a:solidFill>
                    <a:schemeClr val="tx1"/>
                  </a:solidFill>
                  <a:latin typeface="Arial" charset="0"/>
                  <a:ea typeface="Geneva"/>
                  <a:cs typeface="Geneva"/>
                </a:defRPr>
              </a:lvl1pPr>
              <a:lvl2pPr marL="457200" algn="l" defTabSz="457200" rtl="0" fontAlgn="base">
                <a:spcBef>
                  <a:spcPct val="0"/>
                </a:spcBef>
                <a:spcAft>
                  <a:spcPct val="0"/>
                </a:spcAft>
                <a:defRPr kern="1200">
                  <a:solidFill>
                    <a:schemeClr val="tx1"/>
                  </a:solidFill>
                  <a:latin typeface="Arial" charset="0"/>
                  <a:ea typeface="Geneva"/>
                  <a:cs typeface="Geneva"/>
                </a:defRPr>
              </a:lvl2pPr>
              <a:lvl3pPr marL="914400" algn="l" defTabSz="457200" rtl="0" fontAlgn="base">
                <a:spcBef>
                  <a:spcPct val="0"/>
                </a:spcBef>
                <a:spcAft>
                  <a:spcPct val="0"/>
                </a:spcAft>
                <a:defRPr kern="1200">
                  <a:solidFill>
                    <a:schemeClr val="tx1"/>
                  </a:solidFill>
                  <a:latin typeface="Arial" charset="0"/>
                  <a:ea typeface="Geneva"/>
                  <a:cs typeface="Geneva"/>
                </a:defRPr>
              </a:lvl3pPr>
              <a:lvl4pPr marL="1371600" algn="l" defTabSz="457200" rtl="0" fontAlgn="base">
                <a:spcBef>
                  <a:spcPct val="0"/>
                </a:spcBef>
                <a:spcAft>
                  <a:spcPct val="0"/>
                </a:spcAft>
                <a:defRPr kern="1200">
                  <a:solidFill>
                    <a:schemeClr val="tx1"/>
                  </a:solidFill>
                  <a:latin typeface="Arial" charset="0"/>
                  <a:ea typeface="Geneva"/>
                  <a:cs typeface="Geneva"/>
                </a:defRPr>
              </a:lvl4pPr>
              <a:lvl5pPr marL="1828800" algn="l" defTabSz="457200" rtl="0" fontAlgn="base">
                <a:spcBef>
                  <a:spcPct val="0"/>
                </a:spcBef>
                <a:spcAft>
                  <a:spcPct val="0"/>
                </a:spcAft>
                <a:defRPr kern="1200">
                  <a:solidFill>
                    <a:schemeClr val="tx1"/>
                  </a:solidFill>
                  <a:latin typeface="Arial" charset="0"/>
                  <a:ea typeface="Geneva"/>
                  <a:cs typeface="Geneva"/>
                </a:defRPr>
              </a:lvl5pPr>
              <a:lvl6pPr marL="2286000" algn="l" defTabSz="914400" rtl="0" eaLnBrk="1" latinLnBrk="0" hangingPunct="1">
                <a:defRPr kern="1200">
                  <a:solidFill>
                    <a:schemeClr val="tx1"/>
                  </a:solidFill>
                  <a:latin typeface="Arial" charset="0"/>
                  <a:ea typeface="Geneva"/>
                  <a:cs typeface="Geneva"/>
                </a:defRPr>
              </a:lvl6pPr>
              <a:lvl7pPr marL="2743200" algn="l" defTabSz="914400" rtl="0" eaLnBrk="1" latinLnBrk="0" hangingPunct="1">
                <a:defRPr kern="1200">
                  <a:solidFill>
                    <a:schemeClr val="tx1"/>
                  </a:solidFill>
                  <a:latin typeface="Arial" charset="0"/>
                  <a:ea typeface="Geneva"/>
                  <a:cs typeface="Geneva"/>
                </a:defRPr>
              </a:lvl7pPr>
              <a:lvl8pPr marL="3200400" algn="l" defTabSz="914400" rtl="0" eaLnBrk="1" latinLnBrk="0" hangingPunct="1">
                <a:defRPr kern="1200">
                  <a:solidFill>
                    <a:schemeClr val="tx1"/>
                  </a:solidFill>
                  <a:latin typeface="Arial" charset="0"/>
                  <a:ea typeface="Geneva"/>
                  <a:cs typeface="Geneva"/>
                </a:defRPr>
              </a:lvl8pPr>
              <a:lvl9pPr marL="3657600" algn="l" defTabSz="914400" rtl="0" eaLnBrk="1" latinLnBrk="0" hangingPunct="1">
                <a:defRPr kern="1200">
                  <a:solidFill>
                    <a:schemeClr val="tx1"/>
                  </a:solidFill>
                  <a:latin typeface="Arial" charset="0"/>
                  <a:ea typeface="Geneva"/>
                  <a:cs typeface="Geneva"/>
                </a:defRPr>
              </a:lvl9pPr>
            </a:lstStyle>
            <a:p>
              <a:pPr algn="ctr" eaLnBrk="1" hangingPunct="1"/>
              <a:r>
                <a:rPr lang="fr-FR" altLang="fr-FR" sz="2000" i="0">
                  <a:solidFill>
                    <a:schemeClr val="tx1">
                      <a:lumMod val="50000"/>
                    </a:schemeClr>
                  </a:solidFill>
                  <a:latin typeface="Comic Sans MS" pitchFamily="66" charset="0"/>
                </a:rPr>
                <a:t>H</a:t>
              </a:r>
              <a:r>
                <a:rPr lang="fr-FR" altLang="fr-FR" sz="2000" i="0" baseline="-25000">
                  <a:solidFill>
                    <a:schemeClr val="tx1">
                      <a:lumMod val="50000"/>
                    </a:schemeClr>
                  </a:solidFill>
                  <a:latin typeface="Comic Sans MS" pitchFamily="66" charset="0"/>
                </a:rPr>
                <a:t>2</a:t>
              </a:r>
              <a:r>
                <a:rPr lang="fr-FR" altLang="fr-FR" sz="2000" i="0">
                  <a:solidFill>
                    <a:schemeClr val="tx1">
                      <a:lumMod val="50000"/>
                    </a:schemeClr>
                  </a:solidFill>
                  <a:latin typeface="Comic Sans MS" pitchFamily="66" charset="0"/>
                </a:rPr>
                <a:t>O</a:t>
              </a:r>
            </a:p>
          </p:txBody>
        </p:sp>
        <p:sp>
          <p:nvSpPr>
            <p:cNvPr id="39" name="AutoShape 12"/>
            <p:cNvSpPr>
              <a:spLocks noChangeArrowheads="1"/>
            </p:cNvSpPr>
            <p:nvPr/>
          </p:nvSpPr>
          <p:spPr bwMode="auto">
            <a:xfrm>
              <a:off x="3168" y="1296"/>
              <a:ext cx="624" cy="624"/>
            </a:xfrm>
            <a:prstGeom prst="upArrow">
              <a:avLst>
                <a:gd name="adj1" fmla="val 50000"/>
                <a:gd name="adj2" fmla="val 25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fr-FR"/>
              </a:defPPr>
              <a:lvl1pPr algn="l" defTabSz="457200" rtl="0" fontAlgn="base">
                <a:spcBef>
                  <a:spcPct val="0"/>
                </a:spcBef>
                <a:spcAft>
                  <a:spcPct val="0"/>
                </a:spcAft>
                <a:defRPr kern="1200">
                  <a:solidFill>
                    <a:schemeClr val="tx1"/>
                  </a:solidFill>
                  <a:latin typeface="Arial" charset="0"/>
                  <a:ea typeface="Geneva"/>
                  <a:cs typeface="Geneva"/>
                </a:defRPr>
              </a:lvl1pPr>
              <a:lvl2pPr marL="457200" algn="l" defTabSz="457200" rtl="0" fontAlgn="base">
                <a:spcBef>
                  <a:spcPct val="0"/>
                </a:spcBef>
                <a:spcAft>
                  <a:spcPct val="0"/>
                </a:spcAft>
                <a:defRPr kern="1200">
                  <a:solidFill>
                    <a:schemeClr val="tx1"/>
                  </a:solidFill>
                  <a:latin typeface="Arial" charset="0"/>
                  <a:ea typeface="Geneva"/>
                  <a:cs typeface="Geneva"/>
                </a:defRPr>
              </a:lvl2pPr>
              <a:lvl3pPr marL="914400" algn="l" defTabSz="457200" rtl="0" fontAlgn="base">
                <a:spcBef>
                  <a:spcPct val="0"/>
                </a:spcBef>
                <a:spcAft>
                  <a:spcPct val="0"/>
                </a:spcAft>
                <a:defRPr kern="1200">
                  <a:solidFill>
                    <a:schemeClr val="tx1"/>
                  </a:solidFill>
                  <a:latin typeface="Arial" charset="0"/>
                  <a:ea typeface="Geneva"/>
                  <a:cs typeface="Geneva"/>
                </a:defRPr>
              </a:lvl3pPr>
              <a:lvl4pPr marL="1371600" algn="l" defTabSz="457200" rtl="0" fontAlgn="base">
                <a:spcBef>
                  <a:spcPct val="0"/>
                </a:spcBef>
                <a:spcAft>
                  <a:spcPct val="0"/>
                </a:spcAft>
                <a:defRPr kern="1200">
                  <a:solidFill>
                    <a:schemeClr val="tx1"/>
                  </a:solidFill>
                  <a:latin typeface="Arial" charset="0"/>
                  <a:ea typeface="Geneva"/>
                  <a:cs typeface="Geneva"/>
                </a:defRPr>
              </a:lvl4pPr>
              <a:lvl5pPr marL="1828800" algn="l" defTabSz="457200" rtl="0" fontAlgn="base">
                <a:spcBef>
                  <a:spcPct val="0"/>
                </a:spcBef>
                <a:spcAft>
                  <a:spcPct val="0"/>
                </a:spcAft>
                <a:defRPr kern="1200">
                  <a:solidFill>
                    <a:schemeClr val="tx1"/>
                  </a:solidFill>
                  <a:latin typeface="Arial" charset="0"/>
                  <a:ea typeface="Geneva"/>
                  <a:cs typeface="Geneva"/>
                </a:defRPr>
              </a:lvl5pPr>
              <a:lvl6pPr marL="2286000" algn="l" defTabSz="914400" rtl="0" eaLnBrk="1" latinLnBrk="0" hangingPunct="1">
                <a:defRPr kern="1200">
                  <a:solidFill>
                    <a:schemeClr val="tx1"/>
                  </a:solidFill>
                  <a:latin typeface="Arial" charset="0"/>
                  <a:ea typeface="Geneva"/>
                  <a:cs typeface="Geneva"/>
                </a:defRPr>
              </a:lvl6pPr>
              <a:lvl7pPr marL="2743200" algn="l" defTabSz="914400" rtl="0" eaLnBrk="1" latinLnBrk="0" hangingPunct="1">
                <a:defRPr kern="1200">
                  <a:solidFill>
                    <a:schemeClr val="tx1"/>
                  </a:solidFill>
                  <a:latin typeface="Arial" charset="0"/>
                  <a:ea typeface="Geneva"/>
                  <a:cs typeface="Geneva"/>
                </a:defRPr>
              </a:lvl7pPr>
              <a:lvl8pPr marL="3200400" algn="l" defTabSz="914400" rtl="0" eaLnBrk="1" latinLnBrk="0" hangingPunct="1">
                <a:defRPr kern="1200">
                  <a:solidFill>
                    <a:schemeClr val="tx1"/>
                  </a:solidFill>
                  <a:latin typeface="Arial" charset="0"/>
                  <a:ea typeface="Geneva"/>
                  <a:cs typeface="Geneva"/>
                </a:defRPr>
              </a:lvl8pPr>
              <a:lvl9pPr marL="3657600" algn="l" defTabSz="914400" rtl="0" eaLnBrk="1" latinLnBrk="0" hangingPunct="1">
                <a:defRPr kern="1200">
                  <a:solidFill>
                    <a:schemeClr val="tx1"/>
                  </a:solidFill>
                  <a:latin typeface="Arial" charset="0"/>
                  <a:ea typeface="Geneva"/>
                  <a:cs typeface="Geneva"/>
                </a:defRPr>
              </a:lvl9pPr>
            </a:lstStyle>
            <a:p>
              <a:pPr algn="ctr" eaLnBrk="1" hangingPunct="1"/>
              <a:r>
                <a:rPr lang="fr-FR" altLang="fr-FR" sz="2000" i="0" dirty="0">
                  <a:solidFill>
                    <a:schemeClr val="tx1">
                      <a:lumMod val="50000"/>
                    </a:schemeClr>
                  </a:solidFill>
                  <a:latin typeface="Comic Sans MS" pitchFamily="66" charset="0"/>
                </a:rPr>
                <a:t>C</a:t>
              </a:r>
            </a:p>
            <a:p>
              <a:pPr algn="ctr" eaLnBrk="1" hangingPunct="1"/>
              <a:r>
                <a:rPr lang="fr-FR" altLang="fr-FR" sz="2000" i="0" dirty="0">
                  <a:solidFill>
                    <a:schemeClr val="tx1">
                      <a:lumMod val="50000"/>
                    </a:schemeClr>
                  </a:solidFill>
                  <a:latin typeface="Comic Sans MS" pitchFamily="66" charset="0"/>
                </a:rPr>
                <a:t>O</a:t>
              </a:r>
            </a:p>
            <a:p>
              <a:pPr algn="ctr" eaLnBrk="1" hangingPunct="1"/>
              <a:r>
                <a:rPr lang="fr-FR" altLang="fr-FR" sz="2000" i="0" dirty="0">
                  <a:solidFill>
                    <a:schemeClr val="tx1">
                      <a:lumMod val="50000"/>
                    </a:schemeClr>
                  </a:solidFill>
                  <a:latin typeface="Comic Sans MS" pitchFamily="66" charset="0"/>
                </a:rPr>
                <a:t>V</a:t>
              </a:r>
            </a:p>
          </p:txBody>
        </p:sp>
      </p:grpSp>
      <p:sp>
        <p:nvSpPr>
          <p:cNvPr id="33" name="Text Box 7"/>
          <p:cNvSpPr txBox="1">
            <a:spLocks noChangeArrowheads="1"/>
          </p:cNvSpPr>
          <p:nvPr/>
        </p:nvSpPr>
        <p:spPr bwMode="auto">
          <a:xfrm>
            <a:off x="611524" y="4727827"/>
            <a:ext cx="3220618" cy="1016000"/>
          </a:xfrm>
          <a:prstGeom prst="rect">
            <a:avLst/>
          </a:prstGeom>
          <a:solidFill>
            <a:srgbClr val="CC99FF"/>
          </a:solidFill>
          <a:ln>
            <a:noFill/>
          </a:ln>
          <a:effectLst/>
          <a:extLst/>
        </p:spPr>
        <p:txBody>
          <a:bodyPr wrap="square">
            <a:spAutoFit/>
          </a:bodyPr>
          <a:lstStyle>
            <a:defPPr>
              <a:defRPr lang="fr-FR"/>
            </a:defPPr>
            <a:lvl1pPr algn="l" defTabSz="457200" rtl="0" fontAlgn="base">
              <a:spcBef>
                <a:spcPct val="0"/>
              </a:spcBef>
              <a:spcAft>
                <a:spcPct val="0"/>
              </a:spcAft>
              <a:defRPr kern="1200">
                <a:solidFill>
                  <a:schemeClr val="tx1"/>
                </a:solidFill>
                <a:latin typeface="Arial" charset="0"/>
                <a:ea typeface="Geneva"/>
                <a:cs typeface="Geneva"/>
              </a:defRPr>
            </a:lvl1pPr>
            <a:lvl2pPr marL="457200" algn="l" defTabSz="457200" rtl="0" fontAlgn="base">
              <a:spcBef>
                <a:spcPct val="0"/>
              </a:spcBef>
              <a:spcAft>
                <a:spcPct val="0"/>
              </a:spcAft>
              <a:defRPr kern="1200">
                <a:solidFill>
                  <a:schemeClr val="tx1"/>
                </a:solidFill>
                <a:latin typeface="Arial" charset="0"/>
                <a:ea typeface="Geneva"/>
                <a:cs typeface="Geneva"/>
              </a:defRPr>
            </a:lvl2pPr>
            <a:lvl3pPr marL="914400" algn="l" defTabSz="457200" rtl="0" fontAlgn="base">
              <a:spcBef>
                <a:spcPct val="0"/>
              </a:spcBef>
              <a:spcAft>
                <a:spcPct val="0"/>
              </a:spcAft>
              <a:defRPr kern="1200">
                <a:solidFill>
                  <a:schemeClr val="tx1"/>
                </a:solidFill>
                <a:latin typeface="Arial" charset="0"/>
                <a:ea typeface="Geneva"/>
                <a:cs typeface="Geneva"/>
              </a:defRPr>
            </a:lvl3pPr>
            <a:lvl4pPr marL="1371600" algn="l" defTabSz="457200" rtl="0" fontAlgn="base">
              <a:spcBef>
                <a:spcPct val="0"/>
              </a:spcBef>
              <a:spcAft>
                <a:spcPct val="0"/>
              </a:spcAft>
              <a:defRPr kern="1200">
                <a:solidFill>
                  <a:schemeClr val="tx1"/>
                </a:solidFill>
                <a:latin typeface="Arial" charset="0"/>
                <a:ea typeface="Geneva"/>
                <a:cs typeface="Geneva"/>
              </a:defRPr>
            </a:lvl4pPr>
            <a:lvl5pPr marL="1828800" algn="l" defTabSz="457200" rtl="0" fontAlgn="base">
              <a:spcBef>
                <a:spcPct val="0"/>
              </a:spcBef>
              <a:spcAft>
                <a:spcPct val="0"/>
              </a:spcAft>
              <a:defRPr kern="1200">
                <a:solidFill>
                  <a:schemeClr val="tx1"/>
                </a:solidFill>
                <a:latin typeface="Arial" charset="0"/>
                <a:ea typeface="Geneva"/>
                <a:cs typeface="Geneva"/>
              </a:defRPr>
            </a:lvl5pPr>
            <a:lvl6pPr marL="2286000" algn="l" defTabSz="914400" rtl="0" eaLnBrk="1" latinLnBrk="0" hangingPunct="1">
              <a:defRPr kern="1200">
                <a:solidFill>
                  <a:schemeClr val="tx1"/>
                </a:solidFill>
                <a:latin typeface="Arial" charset="0"/>
                <a:ea typeface="Geneva"/>
                <a:cs typeface="Geneva"/>
              </a:defRPr>
            </a:lvl6pPr>
            <a:lvl7pPr marL="2743200" algn="l" defTabSz="914400" rtl="0" eaLnBrk="1" latinLnBrk="0" hangingPunct="1">
              <a:defRPr kern="1200">
                <a:solidFill>
                  <a:schemeClr val="tx1"/>
                </a:solidFill>
                <a:latin typeface="Arial" charset="0"/>
                <a:ea typeface="Geneva"/>
                <a:cs typeface="Geneva"/>
              </a:defRPr>
            </a:lvl7pPr>
            <a:lvl8pPr marL="3200400" algn="l" defTabSz="914400" rtl="0" eaLnBrk="1" latinLnBrk="0" hangingPunct="1">
              <a:defRPr kern="1200">
                <a:solidFill>
                  <a:schemeClr val="tx1"/>
                </a:solidFill>
                <a:latin typeface="Arial" charset="0"/>
                <a:ea typeface="Geneva"/>
                <a:cs typeface="Geneva"/>
              </a:defRPr>
            </a:lvl8pPr>
            <a:lvl9pPr marL="3657600" algn="l" defTabSz="914400" rtl="0" eaLnBrk="1" latinLnBrk="0" hangingPunct="1">
              <a:defRPr kern="1200">
                <a:solidFill>
                  <a:schemeClr val="tx1"/>
                </a:solidFill>
                <a:latin typeface="Arial" charset="0"/>
                <a:ea typeface="Geneva"/>
                <a:cs typeface="Geneva"/>
              </a:defRPr>
            </a:lvl9pPr>
          </a:lstStyle>
          <a:p>
            <a:pPr algn="ctr" eaLnBrk="1" hangingPunct="1"/>
            <a:r>
              <a:rPr lang="fr-FR" altLang="fr-FR" sz="2000" i="0" dirty="0">
                <a:solidFill>
                  <a:schemeClr val="tx1">
                    <a:lumMod val="50000"/>
                  </a:schemeClr>
                </a:solidFill>
                <a:latin typeface="+mj-lt"/>
              </a:rPr>
              <a:t>Source : </a:t>
            </a:r>
          </a:p>
          <a:p>
            <a:pPr algn="ctr" eaLnBrk="1" hangingPunct="1"/>
            <a:r>
              <a:rPr lang="fr-FR" altLang="fr-FR" sz="2000" i="0" dirty="0">
                <a:solidFill>
                  <a:schemeClr val="tx1">
                    <a:lumMod val="50000"/>
                  </a:schemeClr>
                </a:solidFill>
                <a:latin typeface="+mj-lt"/>
              </a:rPr>
              <a:t>Émissions de polluants ou gaz à effet de serre </a:t>
            </a:r>
          </a:p>
        </p:txBody>
      </p:sp>
      <p:sp>
        <p:nvSpPr>
          <p:cNvPr id="35" name="Rectangle 34"/>
          <p:cNvSpPr/>
          <p:nvPr/>
        </p:nvSpPr>
        <p:spPr>
          <a:xfrm>
            <a:off x="525380" y="813019"/>
            <a:ext cx="8199132" cy="369332"/>
          </a:xfrm>
          <a:prstGeom prst="rect">
            <a:avLst/>
          </a:prstGeom>
        </p:spPr>
        <p:txBody>
          <a:bodyPr wrap="square">
            <a:spAutoFit/>
          </a:bodyPr>
          <a:lstStyle>
            <a:defPPr>
              <a:defRPr lang="fr-FR"/>
            </a:defPPr>
            <a:lvl1pPr algn="l" defTabSz="457200" rtl="0" fontAlgn="base">
              <a:spcBef>
                <a:spcPct val="0"/>
              </a:spcBef>
              <a:spcAft>
                <a:spcPct val="0"/>
              </a:spcAft>
              <a:defRPr kern="1200">
                <a:solidFill>
                  <a:schemeClr val="tx1"/>
                </a:solidFill>
                <a:latin typeface="Arial" charset="0"/>
                <a:ea typeface="Geneva"/>
                <a:cs typeface="Geneva"/>
              </a:defRPr>
            </a:lvl1pPr>
            <a:lvl2pPr marL="457200" algn="l" defTabSz="457200" rtl="0" fontAlgn="base">
              <a:spcBef>
                <a:spcPct val="0"/>
              </a:spcBef>
              <a:spcAft>
                <a:spcPct val="0"/>
              </a:spcAft>
              <a:defRPr kern="1200">
                <a:solidFill>
                  <a:schemeClr val="tx1"/>
                </a:solidFill>
                <a:latin typeface="Arial" charset="0"/>
                <a:ea typeface="Geneva"/>
                <a:cs typeface="Geneva"/>
              </a:defRPr>
            </a:lvl2pPr>
            <a:lvl3pPr marL="914400" algn="l" defTabSz="457200" rtl="0" fontAlgn="base">
              <a:spcBef>
                <a:spcPct val="0"/>
              </a:spcBef>
              <a:spcAft>
                <a:spcPct val="0"/>
              </a:spcAft>
              <a:defRPr kern="1200">
                <a:solidFill>
                  <a:schemeClr val="tx1"/>
                </a:solidFill>
                <a:latin typeface="Arial" charset="0"/>
                <a:ea typeface="Geneva"/>
                <a:cs typeface="Geneva"/>
              </a:defRPr>
            </a:lvl3pPr>
            <a:lvl4pPr marL="1371600" algn="l" defTabSz="457200" rtl="0" fontAlgn="base">
              <a:spcBef>
                <a:spcPct val="0"/>
              </a:spcBef>
              <a:spcAft>
                <a:spcPct val="0"/>
              </a:spcAft>
              <a:defRPr kern="1200">
                <a:solidFill>
                  <a:schemeClr val="tx1"/>
                </a:solidFill>
                <a:latin typeface="Arial" charset="0"/>
                <a:ea typeface="Geneva"/>
                <a:cs typeface="Geneva"/>
              </a:defRPr>
            </a:lvl4pPr>
            <a:lvl5pPr marL="1828800" algn="l" defTabSz="457200" rtl="0" fontAlgn="base">
              <a:spcBef>
                <a:spcPct val="0"/>
              </a:spcBef>
              <a:spcAft>
                <a:spcPct val="0"/>
              </a:spcAft>
              <a:defRPr kern="1200">
                <a:solidFill>
                  <a:schemeClr val="tx1"/>
                </a:solidFill>
                <a:latin typeface="Arial" charset="0"/>
                <a:ea typeface="Geneva"/>
                <a:cs typeface="Geneva"/>
              </a:defRPr>
            </a:lvl5pPr>
            <a:lvl6pPr marL="2286000" algn="l" defTabSz="914400" rtl="0" eaLnBrk="1" latinLnBrk="0" hangingPunct="1">
              <a:defRPr kern="1200">
                <a:solidFill>
                  <a:schemeClr val="tx1"/>
                </a:solidFill>
                <a:latin typeface="Arial" charset="0"/>
                <a:ea typeface="Geneva"/>
                <a:cs typeface="Geneva"/>
              </a:defRPr>
            </a:lvl6pPr>
            <a:lvl7pPr marL="2743200" algn="l" defTabSz="914400" rtl="0" eaLnBrk="1" latinLnBrk="0" hangingPunct="1">
              <a:defRPr kern="1200">
                <a:solidFill>
                  <a:schemeClr val="tx1"/>
                </a:solidFill>
                <a:latin typeface="Arial" charset="0"/>
                <a:ea typeface="Geneva"/>
                <a:cs typeface="Geneva"/>
              </a:defRPr>
            </a:lvl7pPr>
            <a:lvl8pPr marL="3200400" algn="l" defTabSz="914400" rtl="0" eaLnBrk="1" latinLnBrk="0" hangingPunct="1">
              <a:defRPr kern="1200">
                <a:solidFill>
                  <a:schemeClr val="tx1"/>
                </a:solidFill>
                <a:latin typeface="Arial" charset="0"/>
                <a:ea typeface="Geneva"/>
                <a:cs typeface="Geneva"/>
              </a:defRPr>
            </a:lvl8pPr>
            <a:lvl9pPr marL="3657600" algn="l" defTabSz="914400" rtl="0" eaLnBrk="1" latinLnBrk="0" hangingPunct="1">
              <a:defRPr kern="1200">
                <a:solidFill>
                  <a:schemeClr val="tx1"/>
                </a:solidFill>
                <a:latin typeface="Arial" charset="0"/>
                <a:ea typeface="Geneva"/>
                <a:cs typeface="Geneva"/>
              </a:defRPr>
            </a:lvl9pPr>
          </a:lstStyle>
          <a:p>
            <a:pPr lvl="1" algn="ctr"/>
            <a:r>
              <a:rPr lang="fr-FR" dirty="0" smtClean="0"/>
              <a:t>Émissions (source)  </a:t>
            </a:r>
            <a:r>
              <a:rPr lang="fr-FR" dirty="0"/>
              <a:t>mais aussi </a:t>
            </a:r>
            <a:r>
              <a:rPr lang="fr-FR" b="1" dirty="0"/>
              <a:t>dépôts</a:t>
            </a:r>
            <a:r>
              <a:rPr lang="fr-FR" dirty="0"/>
              <a:t> </a:t>
            </a:r>
            <a:r>
              <a:rPr lang="fr-FR" dirty="0" smtClean="0"/>
              <a:t>(puits)	</a:t>
            </a:r>
            <a:endParaRPr lang="fr-FR" sz="1600" dirty="0"/>
          </a:p>
        </p:txBody>
      </p:sp>
      <p:sp>
        <p:nvSpPr>
          <p:cNvPr id="42" name="ZoneTexte 41"/>
          <p:cNvSpPr txBox="1"/>
          <p:nvPr/>
        </p:nvSpPr>
        <p:spPr>
          <a:xfrm>
            <a:off x="1483074" y="3419566"/>
            <a:ext cx="1224136" cy="369332"/>
          </a:xfrm>
          <a:prstGeom prst="rect">
            <a:avLst/>
          </a:prstGeom>
          <a:solidFill>
            <a:schemeClr val="accent6">
              <a:lumMod val="20000"/>
              <a:lumOff val="80000"/>
            </a:schemeClr>
          </a:solidFill>
        </p:spPr>
        <p:txBody>
          <a:bodyPr wrap="square" rtlCol="0">
            <a:spAutoFit/>
          </a:bodyPr>
          <a:lstStyle/>
          <a:p>
            <a:pPr algn="ctr"/>
            <a:r>
              <a:rPr lang="fr-FR" b="1" dirty="0" smtClean="0">
                <a:solidFill>
                  <a:schemeClr val="accent6">
                    <a:lumMod val="75000"/>
                  </a:schemeClr>
                </a:solidFill>
              </a:rPr>
              <a:t>particules</a:t>
            </a:r>
            <a:endParaRPr lang="fr-FR" b="1" dirty="0">
              <a:solidFill>
                <a:schemeClr val="accent6">
                  <a:lumMod val="75000"/>
                </a:schemeClr>
              </a:solidFill>
            </a:endParaRPr>
          </a:p>
        </p:txBody>
      </p:sp>
      <p:sp>
        <p:nvSpPr>
          <p:cNvPr id="44" name="ZoneTexte 43"/>
          <p:cNvSpPr txBox="1"/>
          <p:nvPr/>
        </p:nvSpPr>
        <p:spPr>
          <a:xfrm>
            <a:off x="121094" y="6550223"/>
            <a:ext cx="9036496" cy="276999"/>
          </a:xfrm>
          <a:prstGeom prst="rect">
            <a:avLst/>
          </a:prstGeom>
          <a:noFill/>
        </p:spPr>
        <p:txBody>
          <a:bodyPr wrap="square" rtlCol="0">
            <a:spAutoFit/>
          </a:bodyPr>
          <a:lstStyle/>
          <a:p>
            <a:pPr algn="r"/>
            <a:r>
              <a:rPr lang="fr-FR" sz="1200" dirty="0" smtClean="0"/>
              <a:t>J-F Castell  -  Agriculture et qualité de l’air : problèmes et solutions – 14 mars 2018   </a:t>
            </a:r>
            <a:endParaRPr lang="fr-FR" sz="1200" dirty="0"/>
          </a:p>
        </p:txBody>
      </p:sp>
      <p:cxnSp>
        <p:nvCxnSpPr>
          <p:cNvPr id="45" name="Connecteur droit 44"/>
          <p:cNvCxnSpPr/>
          <p:nvPr/>
        </p:nvCxnSpPr>
        <p:spPr>
          <a:xfrm>
            <a:off x="121094" y="6546775"/>
            <a:ext cx="9022906"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0" y="1571"/>
            <a:ext cx="3046932" cy="311040"/>
          </a:xfrm>
          <a:prstGeom prst="rect">
            <a:avLst/>
          </a:prstGeom>
          <a:gradFill>
            <a:gsLst>
              <a:gs pos="0">
                <a:schemeClr val="accent1">
                  <a:tint val="66000"/>
                  <a:satMod val="160000"/>
                </a:schemeClr>
              </a:gs>
              <a:gs pos="74000">
                <a:schemeClr val="accent1">
                  <a:tint val="44500"/>
                  <a:satMod val="160000"/>
                </a:schemeClr>
              </a:gs>
              <a:gs pos="100000">
                <a:schemeClr val="accent1">
                  <a:tint val="23500"/>
                  <a:satMod val="160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lumMod val="50000"/>
                  </a:schemeClr>
                </a:solidFill>
              </a:rPr>
              <a:t>Contexte et enjeux</a:t>
            </a:r>
            <a:endParaRPr lang="fr-FR" dirty="0">
              <a:solidFill>
                <a:schemeClr val="accent1">
                  <a:lumMod val="50000"/>
                </a:schemeClr>
              </a:solidFill>
            </a:endParaRPr>
          </a:p>
        </p:txBody>
      </p:sp>
      <p:sp>
        <p:nvSpPr>
          <p:cNvPr id="47" name="Rectangle 46"/>
          <p:cNvSpPr/>
          <p:nvPr/>
        </p:nvSpPr>
        <p:spPr>
          <a:xfrm>
            <a:off x="3046932" y="1571"/>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lumMod val="50000"/>
                  </a:schemeClr>
                </a:solidFill>
              </a:rPr>
              <a:t>Actions concrètes</a:t>
            </a:r>
            <a:endParaRPr lang="fr-FR" dirty="0">
              <a:solidFill>
                <a:schemeClr val="bg1">
                  <a:lumMod val="50000"/>
                </a:schemeClr>
              </a:solidFill>
            </a:endParaRPr>
          </a:p>
        </p:txBody>
      </p:sp>
      <p:sp>
        <p:nvSpPr>
          <p:cNvPr id="48" name="Rectangle 47"/>
          <p:cNvSpPr/>
          <p:nvPr/>
        </p:nvSpPr>
        <p:spPr>
          <a:xfrm>
            <a:off x="6093864" y="4669"/>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Conclusions</a:t>
            </a:r>
          </a:p>
        </p:txBody>
      </p:sp>
    </p:spTree>
    <p:extLst>
      <p:ext uri="{BB962C8B-B14F-4D97-AF65-F5344CB8AC3E}">
        <p14:creationId xmlns:p14="http://schemas.microsoft.com/office/powerpoint/2010/main" val="1151634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7"/>
          <p:cNvSpPr>
            <a:spLocks noChangeShapeType="1"/>
          </p:cNvSpPr>
          <p:nvPr/>
        </p:nvSpPr>
        <p:spPr bwMode="auto">
          <a:xfrm flipH="1">
            <a:off x="5870712" y="4293096"/>
            <a:ext cx="6477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 name="Line 8"/>
          <p:cNvSpPr>
            <a:spLocks noChangeShapeType="1"/>
          </p:cNvSpPr>
          <p:nvPr/>
        </p:nvSpPr>
        <p:spPr bwMode="auto">
          <a:xfrm flipH="1">
            <a:off x="5870712" y="2929019"/>
            <a:ext cx="6477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 name="Line 9"/>
          <p:cNvSpPr>
            <a:spLocks noChangeShapeType="1"/>
          </p:cNvSpPr>
          <p:nvPr/>
        </p:nvSpPr>
        <p:spPr bwMode="auto">
          <a:xfrm flipH="1">
            <a:off x="5874235" y="2069002"/>
            <a:ext cx="6477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 name="Line 8"/>
          <p:cNvSpPr>
            <a:spLocks noChangeShapeType="1"/>
          </p:cNvSpPr>
          <p:nvPr/>
        </p:nvSpPr>
        <p:spPr bwMode="auto">
          <a:xfrm flipH="1">
            <a:off x="5833691" y="2708920"/>
            <a:ext cx="6477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82" t="90123" r="11309"/>
          <a:stretch/>
        </p:blipFill>
        <p:spPr bwMode="auto">
          <a:xfrm>
            <a:off x="107504" y="5067342"/>
            <a:ext cx="5958331" cy="117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03" t="7621" r="11459" b="82388"/>
          <a:stretch/>
        </p:blipFill>
        <p:spPr bwMode="auto">
          <a:xfrm>
            <a:off x="470112" y="1484785"/>
            <a:ext cx="5256584" cy="102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2237189" y="1165182"/>
            <a:ext cx="6583854" cy="369332"/>
          </a:xfrm>
          <a:prstGeom prst="rect">
            <a:avLst/>
          </a:prstGeom>
          <a:noFill/>
        </p:spPr>
        <p:txBody>
          <a:bodyPr wrap="none" rtlCol="0">
            <a:spAutoFit/>
          </a:bodyPr>
          <a:lstStyle/>
          <a:p>
            <a:r>
              <a:rPr lang="fr-FR" dirty="0" smtClean="0"/>
              <a:t>Distribution sectorielle des émissions en France métropolitaine</a:t>
            </a:r>
            <a:endParaRPr lang="fr-FR" dirty="0"/>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10" t="53647" r="10629" b="19802"/>
          <a:stretch/>
        </p:blipFill>
        <p:spPr bwMode="auto">
          <a:xfrm>
            <a:off x="108386" y="2557915"/>
            <a:ext cx="5615305" cy="2679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25236" y="6160075"/>
            <a:ext cx="7109807" cy="338554"/>
          </a:xfrm>
          <a:prstGeom prst="rect">
            <a:avLst/>
          </a:prstGeom>
        </p:spPr>
        <p:txBody>
          <a:bodyPr wrap="square">
            <a:spAutoFit/>
          </a:bodyPr>
          <a:lstStyle/>
          <a:p>
            <a:r>
              <a:rPr lang="fr-FR" sz="1600" i="1" dirty="0"/>
              <a:t>CITEPA/ Format SECTEN édition 2014 </a:t>
            </a:r>
          </a:p>
        </p:txBody>
      </p:sp>
      <p:sp>
        <p:nvSpPr>
          <p:cNvPr id="14" name="ZoneTexte 13"/>
          <p:cNvSpPr txBox="1"/>
          <p:nvPr/>
        </p:nvSpPr>
        <p:spPr>
          <a:xfrm>
            <a:off x="6660232" y="1844824"/>
            <a:ext cx="2451002" cy="3724096"/>
          </a:xfrm>
          <a:prstGeom prst="rect">
            <a:avLst/>
          </a:prstGeom>
          <a:solidFill>
            <a:schemeClr val="tx1">
              <a:lumMod val="20000"/>
              <a:lumOff val="80000"/>
            </a:schemeClr>
          </a:solidFill>
        </p:spPr>
        <p:txBody>
          <a:bodyPr wrap="square" rtlCol="0">
            <a:spAutoFit/>
          </a:bodyPr>
          <a:lstStyle/>
          <a:p>
            <a:r>
              <a:rPr lang="fr-FR" b="1" dirty="0" smtClean="0"/>
              <a:t>Particules  (53%)</a:t>
            </a:r>
            <a:endParaRPr lang="fr-FR" b="1" dirty="0"/>
          </a:p>
          <a:p>
            <a:endParaRPr lang="fr-FR" b="1" dirty="0" smtClean="0"/>
          </a:p>
          <a:p>
            <a:endParaRPr lang="fr-FR" sz="800" b="1" dirty="0" smtClean="0"/>
          </a:p>
          <a:p>
            <a:r>
              <a:rPr lang="fr-FR" b="1" dirty="0" smtClean="0"/>
              <a:t>N</a:t>
            </a:r>
            <a:r>
              <a:rPr lang="fr-FR" b="1" baseline="-25000" dirty="0" smtClean="0"/>
              <a:t>2</a:t>
            </a:r>
            <a:r>
              <a:rPr lang="fr-FR" b="1" dirty="0" smtClean="0"/>
              <a:t>O	(89%)</a:t>
            </a:r>
          </a:p>
          <a:p>
            <a:r>
              <a:rPr lang="fr-FR" b="1" dirty="0" smtClean="0"/>
              <a:t>CH</a:t>
            </a:r>
            <a:r>
              <a:rPr lang="fr-FR" b="1" baseline="-25000" dirty="0" smtClean="0"/>
              <a:t>4	</a:t>
            </a:r>
            <a:r>
              <a:rPr lang="fr-FR" b="1" dirty="0" smtClean="0"/>
              <a:t>(76%)</a:t>
            </a:r>
          </a:p>
          <a:p>
            <a:endParaRPr lang="fr-FR" b="1" dirty="0"/>
          </a:p>
          <a:p>
            <a:endParaRPr lang="fr-FR" b="1" dirty="0" smtClean="0"/>
          </a:p>
          <a:p>
            <a:r>
              <a:rPr lang="fr-FR" b="1" dirty="0" smtClean="0"/>
              <a:t>COVNM	(  3%)</a:t>
            </a:r>
          </a:p>
          <a:p>
            <a:endParaRPr lang="fr-FR" b="1" dirty="0"/>
          </a:p>
          <a:p>
            <a:r>
              <a:rPr lang="fr-FR" b="1" dirty="0" smtClean="0"/>
              <a:t>NH</a:t>
            </a:r>
            <a:r>
              <a:rPr lang="fr-FR" b="1" baseline="-25000" dirty="0" smtClean="0"/>
              <a:t>3	</a:t>
            </a:r>
            <a:r>
              <a:rPr lang="fr-FR" b="1" dirty="0" smtClean="0"/>
              <a:t>(97%)</a:t>
            </a:r>
            <a:endParaRPr lang="fr-FR" b="1" baseline="-25000" dirty="0" smtClean="0"/>
          </a:p>
          <a:p>
            <a:r>
              <a:rPr lang="fr-FR" b="1" dirty="0" smtClean="0"/>
              <a:t>NOx	(10%)</a:t>
            </a:r>
            <a:endParaRPr lang="fr-FR" b="1" baseline="-25000" dirty="0"/>
          </a:p>
          <a:p>
            <a:endParaRPr lang="fr-FR" b="1" dirty="0" smtClean="0"/>
          </a:p>
          <a:p>
            <a:r>
              <a:rPr lang="fr-FR" b="1" dirty="0" smtClean="0"/>
              <a:t>+ pesticides (91%)</a:t>
            </a:r>
            <a:endParaRPr lang="fr-FR" b="1" baseline="-25000" dirty="0"/>
          </a:p>
          <a:p>
            <a:endParaRPr lang="fr-FR" b="1" baseline="-25000" dirty="0"/>
          </a:p>
        </p:txBody>
      </p:sp>
      <p:sp>
        <p:nvSpPr>
          <p:cNvPr id="15" name="Line 8"/>
          <p:cNvSpPr>
            <a:spLocks noChangeShapeType="1"/>
          </p:cNvSpPr>
          <p:nvPr/>
        </p:nvSpPr>
        <p:spPr bwMode="auto">
          <a:xfrm flipH="1">
            <a:off x="5868516" y="3861048"/>
            <a:ext cx="6477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 name="Line 7"/>
          <p:cNvSpPr>
            <a:spLocks noChangeShapeType="1"/>
          </p:cNvSpPr>
          <p:nvPr/>
        </p:nvSpPr>
        <p:spPr bwMode="auto">
          <a:xfrm flipH="1">
            <a:off x="5868144" y="4581128"/>
            <a:ext cx="6477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 name="Accolade fermante 1"/>
          <p:cNvSpPr>
            <a:spLocks/>
          </p:cNvSpPr>
          <p:nvPr/>
        </p:nvSpPr>
        <p:spPr bwMode="auto">
          <a:xfrm>
            <a:off x="5580022" y="1629939"/>
            <a:ext cx="287338" cy="878127"/>
          </a:xfrm>
          <a:prstGeom prst="rightBrace">
            <a:avLst>
              <a:gd name="adj1" fmla="val 8343"/>
              <a:gd name="adj2" fmla="val 50000"/>
            </a:avLst>
          </a:prstGeom>
          <a:solidFill>
            <a:schemeClr val="bg1"/>
          </a:solidFill>
          <a:ln w="28575" algn="ctr">
            <a:solidFill>
              <a:schemeClr val="tx1"/>
            </a:solidFill>
            <a:round/>
            <a:headEnd/>
            <a:tailEnd/>
          </a:ln>
        </p:spPr>
        <p:txBody>
          <a:bodyPr/>
          <a:lstStyle>
            <a:lvl1pPr eaLnBrk="0" hangingPunct="0">
              <a:defRPr sz="2800" i="1">
                <a:solidFill>
                  <a:schemeClr val="tx1"/>
                </a:solidFill>
                <a:latin typeface="Arial" pitchFamily="34" charset="0"/>
                <a:cs typeface="Arial" pitchFamily="34" charset="0"/>
              </a:defRPr>
            </a:lvl1pPr>
            <a:lvl2pPr marL="742950" indent="-285750" eaLnBrk="0" hangingPunct="0">
              <a:defRPr sz="2800" i="1">
                <a:solidFill>
                  <a:schemeClr val="tx1"/>
                </a:solidFill>
                <a:latin typeface="Arial" pitchFamily="34" charset="0"/>
                <a:cs typeface="Arial" pitchFamily="34" charset="0"/>
              </a:defRPr>
            </a:lvl2pPr>
            <a:lvl3pPr marL="1143000" indent="-228600" eaLnBrk="0" hangingPunct="0">
              <a:defRPr sz="2800" i="1">
                <a:solidFill>
                  <a:schemeClr val="tx1"/>
                </a:solidFill>
                <a:latin typeface="Arial" pitchFamily="34" charset="0"/>
                <a:cs typeface="Arial" pitchFamily="34" charset="0"/>
              </a:defRPr>
            </a:lvl3pPr>
            <a:lvl4pPr marL="1600200" indent="-228600" eaLnBrk="0" hangingPunct="0">
              <a:defRPr sz="2800" i="1">
                <a:solidFill>
                  <a:schemeClr val="tx1"/>
                </a:solidFill>
                <a:latin typeface="Arial" pitchFamily="34" charset="0"/>
                <a:cs typeface="Arial" pitchFamily="34" charset="0"/>
              </a:defRPr>
            </a:lvl4pPr>
            <a:lvl5pPr marL="2057400" indent="-228600" eaLnBrk="0" hangingPunct="0">
              <a:defRPr sz="28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i="1">
                <a:solidFill>
                  <a:schemeClr val="tx1"/>
                </a:solidFill>
                <a:latin typeface="Arial" pitchFamily="34" charset="0"/>
                <a:cs typeface="Arial" pitchFamily="34" charset="0"/>
              </a:defRPr>
            </a:lvl9pPr>
          </a:lstStyle>
          <a:p>
            <a:pPr eaLnBrk="1" hangingPunct="1"/>
            <a:endParaRPr lang="fr-FR" altLang="fr-FR"/>
          </a:p>
        </p:txBody>
      </p:sp>
      <p:sp>
        <p:nvSpPr>
          <p:cNvPr id="18" name="ZoneTexte 17"/>
          <p:cNvSpPr txBox="1"/>
          <p:nvPr/>
        </p:nvSpPr>
        <p:spPr>
          <a:xfrm>
            <a:off x="470112" y="1025912"/>
            <a:ext cx="697627" cy="369332"/>
          </a:xfrm>
          <a:prstGeom prst="rect">
            <a:avLst/>
          </a:prstGeom>
          <a:noFill/>
        </p:spPr>
        <p:txBody>
          <a:bodyPr wrap="none" rtlCol="0">
            <a:spAutoFit/>
          </a:bodyPr>
          <a:lstStyle/>
          <a:p>
            <a:r>
              <a:rPr lang="fr-FR" dirty="0" smtClean="0"/>
              <a:t>2013</a:t>
            </a:r>
            <a:endParaRPr lang="fr-FR" dirty="0"/>
          </a:p>
        </p:txBody>
      </p:sp>
      <p:sp>
        <p:nvSpPr>
          <p:cNvPr id="20" name="ZoneTexte 19"/>
          <p:cNvSpPr txBox="1"/>
          <p:nvPr/>
        </p:nvSpPr>
        <p:spPr>
          <a:xfrm>
            <a:off x="87947" y="407424"/>
            <a:ext cx="5328592" cy="369332"/>
          </a:xfrm>
          <a:prstGeom prst="rect">
            <a:avLst/>
          </a:prstGeom>
          <a:noFill/>
        </p:spPr>
        <p:txBody>
          <a:bodyPr wrap="square" rtlCol="0">
            <a:spAutoFit/>
          </a:bodyPr>
          <a:lstStyle/>
          <a:p>
            <a:r>
              <a:rPr lang="fr-FR" b="1" dirty="0">
                <a:solidFill>
                  <a:schemeClr val="tx2">
                    <a:lumMod val="75000"/>
                  </a:schemeClr>
                </a:solidFill>
              </a:rPr>
              <a:t>Des composés souvent spécifiques à l’agriculture</a:t>
            </a:r>
          </a:p>
        </p:txBody>
      </p:sp>
      <p:sp>
        <p:nvSpPr>
          <p:cNvPr id="21" name="ZoneTexte 20"/>
          <p:cNvSpPr txBox="1"/>
          <p:nvPr/>
        </p:nvSpPr>
        <p:spPr>
          <a:xfrm>
            <a:off x="121094" y="6550223"/>
            <a:ext cx="9036496" cy="276999"/>
          </a:xfrm>
          <a:prstGeom prst="rect">
            <a:avLst/>
          </a:prstGeom>
          <a:noFill/>
        </p:spPr>
        <p:txBody>
          <a:bodyPr wrap="square" rtlCol="0">
            <a:spAutoFit/>
          </a:bodyPr>
          <a:lstStyle/>
          <a:p>
            <a:pPr algn="r"/>
            <a:r>
              <a:rPr lang="fr-FR" sz="1200" dirty="0" smtClean="0"/>
              <a:t>J-F Castell  -  Agriculture et qualité de l’air : problèmes et solutions – 14 mars 2018   </a:t>
            </a:r>
            <a:endParaRPr lang="fr-FR" sz="1200" dirty="0"/>
          </a:p>
        </p:txBody>
      </p:sp>
      <p:cxnSp>
        <p:nvCxnSpPr>
          <p:cNvPr id="22" name="Connecteur droit 21"/>
          <p:cNvCxnSpPr/>
          <p:nvPr/>
        </p:nvCxnSpPr>
        <p:spPr>
          <a:xfrm>
            <a:off x="121094" y="6546775"/>
            <a:ext cx="9022906"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0" y="1571"/>
            <a:ext cx="3046932" cy="311040"/>
          </a:xfrm>
          <a:prstGeom prst="rect">
            <a:avLst/>
          </a:prstGeom>
          <a:gradFill>
            <a:gsLst>
              <a:gs pos="0">
                <a:schemeClr val="accent1">
                  <a:tint val="66000"/>
                  <a:satMod val="160000"/>
                </a:schemeClr>
              </a:gs>
              <a:gs pos="74000">
                <a:schemeClr val="accent1">
                  <a:tint val="44500"/>
                  <a:satMod val="160000"/>
                </a:schemeClr>
              </a:gs>
              <a:gs pos="100000">
                <a:schemeClr val="accent1">
                  <a:tint val="23500"/>
                  <a:satMod val="160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lumMod val="50000"/>
                  </a:schemeClr>
                </a:solidFill>
              </a:rPr>
              <a:t>Contexte et enjeux</a:t>
            </a:r>
            <a:endParaRPr lang="fr-FR" dirty="0">
              <a:solidFill>
                <a:schemeClr val="accent1">
                  <a:lumMod val="50000"/>
                </a:schemeClr>
              </a:solidFill>
            </a:endParaRPr>
          </a:p>
        </p:txBody>
      </p:sp>
      <p:sp>
        <p:nvSpPr>
          <p:cNvPr id="24" name="Rectangle 23"/>
          <p:cNvSpPr/>
          <p:nvPr/>
        </p:nvSpPr>
        <p:spPr>
          <a:xfrm>
            <a:off x="3046932" y="1571"/>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lumMod val="50000"/>
                  </a:schemeClr>
                </a:solidFill>
              </a:rPr>
              <a:t>Actions concrètes</a:t>
            </a:r>
            <a:endParaRPr lang="fr-FR" dirty="0">
              <a:solidFill>
                <a:schemeClr val="bg1">
                  <a:lumMod val="50000"/>
                </a:schemeClr>
              </a:solidFill>
            </a:endParaRPr>
          </a:p>
        </p:txBody>
      </p:sp>
      <p:sp>
        <p:nvSpPr>
          <p:cNvPr id="25" name="Rectangle 24"/>
          <p:cNvSpPr/>
          <p:nvPr/>
        </p:nvSpPr>
        <p:spPr>
          <a:xfrm>
            <a:off x="6093864" y="4669"/>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Conclusions</a:t>
            </a:r>
          </a:p>
        </p:txBody>
      </p:sp>
    </p:spTree>
    <p:extLst>
      <p:ext uri="{BB962C8B-B14F-4D97-AF65-F5344CB8AC3E}">
        <p14:creationId xmlns:p14="http://schemas.microsoft.com/office/powerpoint/2010/main" val="2824907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e 26"/>
          <p:cNvGrpSpPr/>
          <p:nvPr/>
        </p:nvGrpSpPr>
        <p:grpSpPr>
          <a:xfrm>
            <a:off x="4356328" y="706492"/>
            <a:ext cx="4787672" cy="5728558"/>
            <a:chOff x="4356328" y="706492"/>
            <a:chExt cx="4787672" cy="5728558"/>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r="56145" b="10031"/>
            <a:stretch>
              <a:fillRect/>
            </a:stretch>
          </p:blipFill>
          <p:spPr bwMode="auto">
            <a:xfrm>
              <a:off x="4356328" y="1337236"/>
              <a:ext cx="394176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17"/>
            <p:cNvSpPr txBox="1">
              <a:spLocks noChangeArrowheads="1"/>
            </p:cNvSpPr>
            <p:nvPr/>
          </p:nvSpPr>
          <p:spPr bwMode="auto">
            <a:xfrm>
              <a:off x="7715276" y="6065718"/>
              <a:ext cx="14287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i="1">
                  <a:solidFill>
                    <a:schemeClr val="tx1"/>
                  </a:solidFill>
                  <a:latin typeface="Arial" pitchFamily="34" charset="0"/>
                  <a:cs typeface="Arial" pitchFamily="34" charset="0"/>
                </a:defRPr>
              </a:lvl1pPr>
              <a:lvl2pPr marL="742950" indent="-285750" eaLnBrk="0" hangingPunct="0">
                <a:defRPr sz="2800" i="1">
                  <a:solidFill>
                    <a:schemeClr val="tx1"/>
                  </a:solidFill>
                  <a:latin typeface="Arial" pitchFamily="34" charset="0"/>
                  <a:cs typeface="Arial" pitchFamily="34" charset="0"/>
                </a:defRPr>
              </a:lvl2pPr>
              <a:lvl3pPr marL="1143000" indent="-228600" eaLnBrk="0" hangingPunct="0">
                <a:defRPr sz="2800" i="1">
                  <a:solidFill>
                    <a:schemeClr val="tx1"/>
                  </a:solidFill>
                  <a:latin typeface="Arial" pitchFamily="34" charset="0"/>
                  <a:cs typeface="Arial" pitchFamily="34" charset="0"/>
                </a:defRPr>
              </a:lvl3pPr>
              <a:lvl4pPr marL="1600200" indent="-228600" eaLnBrk="0" hangingPunct="0">
                <a:defRPr sz="2800" i="1">
                  <a:solidFill>
                    <a:schemeClr val="tx1"/>
                  </a:solidFill>
                  <a:latin typeface="Arial" pitchFamily="34" charset="0"/>
                  <a:cs typeface="Arial" pitchFamily="34" charset="0"/>
                </a:defRPr>
              </a:lvl4pPr>
              <a:lvl5pPr marL="2057400" indent="-228600" eaLnBrk="0" hangingPunct="0">
                <a:defRPr sz="28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i="1">
                  <a:solidFill>
                    <a:schemeClr val="tx1"/>
                  </a:solidFill>
                  <a:latin typeface="Arial" pitchFamily="34" charset="0"/>
                  <a:cs typeface="Arial" pitchFamily="34" charset="0"/>
                </a:defRPr>
              </a:lvl9pPr>
            </a:lstStyle>
            <a:p>
              <a:pPr eaLnBrk="1" hangingPunct="1"/>
              <a:r>
                <a:rPr lang="fr-FR" altLang="fr-FR" sz="1800" dirty="0">
                  <a:solidFill>
                    <a:schemeClr val="tx1">
                      <a:lumMod val="50000"/>
                    </a:schemeClr>
                  </a:solidFill>
                  <a:latin typeface="+mn-lt"/>
                </a:rPr>
                <a:t>(Source IFEN)</a:t>
              </a:r>
            </a:p>
          </p:txBody>
        </p:sp>
        <p:sp>
          <p:nvSpPr>
            <p:cNvPr id="23" name="ZoneTexte 22"/>
            <p:cNvSpPr txBox="1"/>
            <p:nvPr/>
          </p:nvSpPr>
          <p:spPr>
            <a:xfrm>
              <a:off x="4369977" y="706492"/>
              <a:ext cx="4774023" cy="369332"/>
            </a:xfrm>
            <a:prstGeom prst="rect">
              <a:avLst/>
            </a:prstGeom>
            <a:noFill/>
          </p:spPr>
          <p:txBody>
            <a:bodyPr wrap="square" rtlCol="0">
              <a:spAutoFit/>
            </a:bodyPr>
            <a:lstStyle/>
            <a:p>
              <a:r>
                <a:rPr lang="fr-FR" b="1" dirty="0">
                  <a:solidFill>
                    <a:schemeClr val="tx2">
                      <a:lumMod val="75000"/>
                    </a:schemeClr>
                  </a:solidFill>
                </a:rPr>
                <a:t>…mais significatives, car surfaces importantes </a:t>
              </a:r>
            </a:p>
          </p:txBody>
        </p:sp>
      </p:grpSp>
      <p:grpSp>
        <p:nvGrpSpPr>
          <p:cNvPr id="28" name="Groupe 27"/>
          <p:cNvGrpSpPr/>
          <p:nvPr/>
        </p:nvGrpSpPr>
        <p:grpSpPr>
          <a:xfrm>
            <a:off x="3080089" y="2854508"/>
            <a:ext cx="4907651" cy="2996044"/>
            <a:chOff x="3080089" y="2854508"/>
            <a:chExt cx="4907651" cy="2996044"/>
          </a:xfrm>
        </p:grpSpPr>
        <p:sp>
          <p:nvSpPr>
            <p:cNvPr id="13" name="Rectangle 9"/>
            <p:cNvSpPr>
              <a:spLocks noChangeArrowheads="1"/>
            </p:cNvSpPr>
            <p:nvPr/>
          </p:nvSpPr>
          <p:spPr bwMode="auto">
            <a:xfrm>
              <a:off x="4143661" y="2854508"/>
              <a:ext cx="3844079" cy="2518708"/>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i="1">
                  <a:solidFill>
                    <a:schemeClr val="tx1"/>
                  </a:solidFill>
                  <a:latin typeface="Arial" pitchFamily="34" charset="0"/>
                  <a:cs typeface="Arial" pitchFamily="34" charset="0"/>
                </a:defRPr>
              </a:lvl1pPr>
              <a:lvl2pPr marL="742950" indent="-285750" eaLnBrk="0" hangingPunct="0">
                <a:defRPr sz="2800" i="1">
                  <a:solidFill>
                    <a:schemeClr val="tx1"/>
                  </a:solidFill>
                  <a:latin typeface="Arial" pitchFamily="34" charset="0"/>
                  <a:cs typeface="Arial" pitchFamily="34" charset="0"/>
                </a:defRPr>
              </a:lvl2pPr>
              <a:lvl3pPr marL="1143000" indent="-228600" eaLnBrk="0" hangingPunct="0">
                <a:defRPr sz="2800" i="1">
                  <a:solidFill>
                    <a:schemeClr val="tx1"/>
                  </a:solidFill>
                  <a:latin typeface="Arial" pitchFamily="34" charset="0"/>
                  <a:cs typeface="Arial" pitchFamily="34" charset="0"/>
                </a:defRPr>
              </a:lvl3pPr>
              <a:lvl4pPr marL="1600200" indent="-228600" eaLnBrk="0" hangingPunct="0">
                <a:defRPr sz="2800" i="1">
                  <a:solidFill>
                    <a:schemeClr val="tx1"/>
                  </a:solidFill>
                  <a:latin typeface="Arial" pitchFamily="34" charset="0"/>
                  <a:cs typeface="Arial" pitchFamily="34" charset="0"/>
                </a:defRPr>
              </a:lvl4pPr>
              <a:lvl5pPr marL="2057400" indent="-228600" eaLnBrk="0" hangingPunct="0">
                <a:defRPr sz="28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i="1">
                  <a:solidFill>
                    <a:schemeClr val="tx1"/>
                  </a:solidFill>
                  <a:latin typeface="Arial" pitchFamily="34" charset="0"/>
                  <a:cs typeface="Arial" pitchFamily="34" charset="0"/>
                </a:defRPr>
              </a:lvl9pPr>
            </a:lstStyle>
            <a:p>
              <a:pPr eaLnBrk="1" hangingPunct="1"/>
              <a:endParaRPr lang="fr-FR" altLang="fr-FR"/>
            </a:p>
          </p:txBody>
        </p:sp>
        <p:sp>
          <p:nvSpPr>
            <p:cNvPr id="14" name="Text Box 10"/>
            <p:cNvSpPr txBox="1">
              <a:spLocks noChangeArrowheads="1"/>
            </p:cNvSpPr>
            <p:nvPr/>
          </p:nvSpPr>
          <p:spPr bwMode="auto">
            <a:xfrm>
              <a:off x="3080089" y="5451079"/>
              <a:ext cx="3792802" cy="39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i="1">
                  <a:solidFill>
                    <a:schemeClr val="tx1"/>
                  </a:solidFill>
                  <a:latin typeface="Arial" pitchFamily="34" charset="0"/>
                  <a:cs typeface="Arial" pitchFamily="34" charset="0"/>
                </a:defRPr>
              </a:lvl1pPr>
              <a:lvl2pPr marL="742950" indent="-285750" eaLnBrk="0" hangingPunct="0">
                <a:defRPr sz="2800" i="1">
                  <a:solidFill>
                    <a:schemeClr val="tx1"/>
                  </a:solidFill>
                  <a:latin typeface="Arial" pitchFamily="34" charset="0"/>
                  <a:cs typeface="Arial" pitchFamily="34" charset="0"/>
                </a:defRPr>
              </a:lvl2pPr>
              <a:lvl3pPr marL="1143000" indent="-228600" eaLnBrk="0" hangingPunct="0">
                <a:defRPr sz="2800" i="1">
                  <a:solidFill>
                    <a:schemeClr val="tx1"/>
                  </a:solidFill>
                  <a:latin typeface="Arial" pitchFamily="34" charset="0"/>
                  <a:cs typeface="Arial" pitchFamily="34" charset="0"/>
                </a:defRPr>
              </a:lvl3pPr>
              <a:lvl4pPr marL="1600200" indent="-228600" eaLnBrk="0" hangingPunct="0">
                <a:defRPr sz="2800" i="1">
                  <a:solidFill>
                    <a:schemeClr val="tx1"/>
                  </a:solidFill>
                  <a:latin typeface="Arial" pitchFamily="34" charset="0"/>
                  <a:cs typeface="Arial" pitchFamily="34" charset="0"/>
                </a:defRPr>
              </a:lvl4pPr>
              <a:lvl5pPr marL="2057400" indent="-228600" eaLnBrk="0" hangingPunct="0">
                <a:defRPr sz="28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i="1">
                  <a:solidFill>
                    <a:schemeClr val="tx1"/>
                  </a:solidFill>
                  <a:latin typeface="Arial" pitchFamily="34" charset="0"/>
                  <a:cs typeface="Arial" pitchFamily="34" charset="0"/>
                </a:defRPr>
              </a:lvl9pPr>
            </a:lstStyle>
            <a:p>
              <a:pPr eaLnBrk="1" hangingPunct="1"/>
              <a:r>
                <a:rPr lang="fr-FR" altLang="fr-FR" sz="2000" b="1" i="0" dirty="0" smtClean="0">
                  <a:solidFill>
                    <a:srgbClr val="FF0000"/>
                  </a:solidFill>
                  <a:latin typeface="+mn-lt"/>
                </a:rPr>
                <a:t>Surfaces « non urbanisées » : 92</a:t>
              </a:r>
              <a:r>
                <a:rPr lang="fr-FR" altLang="fr-FR" sz="2000" b="1" i="0" dirty="0">
                  <a:solidFill>
                    <a:srgbClr val="FF0000"/>
                  </a:solidFill>
                  <a:latin typeface="+mn-lt"/>
                </a:rPr>
                <a:t>%</a:t>
              </a:r>
            </a:p>
          </p:txBody>
        </p:sp>
      </p:grpSp>
      <p:grpSp>
        <p:nvGrpSpPr>
          <p:cNvPr id="15" name="Group 11"/>
          <p:cNvGrpSpPr>
            <a:grpSpLocks/>
          </p:cNvGrpSpPr>
          <p:nvPr/>
        </p:nvGrpSpPr>
        <p:grpSpPr bwMode="auto">
          <a:xfrm>
            <a:off x="4970751" y="3745309"/>
            <a:ext cx="2711450" cy="2697164"/>
            <a:chOff x="3153" y="2444"/>
            <a:chExt cx="1708" cy="1699"/>
          </a:xfrm>
        </p:grpSpPr>
        <p:sp>
          <p:nvSpPr>
            <p:cNvPr id="16" name="Text Box 12"/>
            <p:cNvSpPr txBox="1">
              <a:spLocks noChangeArrowheads="1"/>
            </p:cNvSpPr>
            <p:nvPr/>
          </p:nvSpPr>
          <p:spPr bwMode="auto">
            <a:xfrm>
              <a:off x="3153" y="3891"/>
              <a:ext cx="170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i="1">
                  <a:solidFill>
                    <a:schemeClr val="tx1"/>
                  </a:solidFill>
                  <a:latin typeface="Arial" pitchFamily="34" charset="0"/>
                  <a:cs typeface="Arial" pitchFamily="34" charset="0"/>
                </a:defRPr>
              </a:lvl1pPr>
              <a:lvl2pPr marL="742950" indent="-285750" eaLnBrk="0" hangingPunct="0">
                <a:defRPr sz="2800" i="1">
                  <a:solidFill>
                    <a:schemeClr val="tx1"/>
                  </a:solidFill>
                  <a:latin typeface="Arial" pitchFamily="34" charset="0"/>
                  <a:cs typeface="Arial" pitchFamily="34" charset="0"/>
                </a:defRPr>
              </a:lvl2pPr>
              <a:lvl3pPr marL="1143000" indent="-228600" eaLnBrk="0" hangingPunct="0">
                <a:defRPr sz="2800" i="1">
                  <a:solidFill>
                    <a:schemeClr val="tx1"/>
                  </a:solidFill>
                  <a:latin typeface="Arial" pitchFamily="34" charset="0"/>
                  <a:cs typeface="Arial" pitchFamily="34" charset="0"/>
                </a:defRPr>
              </a:lvl3pPr>
              <a:lvl4pPr marL="1600200" indent="-228600" eaLnBrk="0" hangingPunct="0">
                <a:defRPr sz="2800" i="1">
                  <a:solidFill>
                    <a:schemeClr val="tx1"/>
                  </a:solidFill>
                  <a:latin typeface="Arial" pitchFamily="34" charset="0"/>
                  <a:cs typeface="Arial" pitchFamily="34" charset="0"/>
                </a:defRPr>
              </a:lvl4pPr>
              <a:lvl5pPr marL="2057400" indent="-228600" eaLnBrk="0" hangingPunct="0">
                <a:defRPr sz="28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i="1">
                  <a:solidFill>
                    <a:schemeClr val="tx1"/>
                  </a:solidFill>
                  <a:latin typeface="Arial" pitchFamily="34" charset="0"/>
                  <a:cs typeface="Arial" pitchFamily="34" charset="0"/>
                </a:defRPr>
              </a:lvl9pPr>
            </a:lstStyle>
            <a:p>
              <a:pPr eaLnBrk="1" hangingPunct="1"/>
              <a:r>
                <a:rPr lang="fr-FR" altLang="fr-FR" sz="2000" b="1" i="0" dirty="0" smtClean="0">
                  <a:solidFill>
                    <a:srgbClr val="0070C0"/>
                  </a:solidFill>
                  <a:latin typeface="+mj-lt"/>
                </a:rPr>
                <a:t>Surfaces cultivées : </a:t>
              </a:r>
              <a:r>
                <a:rPr lang="fr-FR" altLang="fr-FR" sz="2000" b="1" i="0" dirty="0">
                  <a:solidFill>
                    <a:srgbClr val="0070C0"/>
                  </a:solidFill>
                  <a:latin typeface="+mj-lt"/>
                </a:rPr>
                <a:t>50%</a:t>
              </a:r>
            </a:p>
          </p:txBody>
        </p:sp>
        <p:sp>
          <p:nvSpPr>
            <p:cNvPr id="17" name="Line 13"/>
            <p:cNvSpPr>
              <a:spLocks noChangeShapeType="1"/>
            </p:cNvSpPr>
            <p:nvPr/>
          </p:nvSpPr>
          <p:spPr bwMode="auto">
            <a:xfrm>
              <a:off x="4320" y="2444"/>
              <a:ext cx="0" cy="1452"/>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0070C0"/>
                </a:solidFill>
              </a:endParaRPr>
            </a:p>
          </p:txBody>
        </p:sp>
        <p:sp>
          <p:nvSpPr>
            <p:cNvPr id="18" name="Line 14"/>
            <p:cNvSpPr>
              <a:spLocks noChangeShapeType="1"/>
            </p:cNvSpPr>
            <p:nvPr/>
          </p:nvSpPr>
          <p:spPr bwMode="auto">
            <a:xfrm flipH="1">
              <a:off x="4020" y="2832"/>
              <a:ext cx="288" cy="0"/>
            </a:xfrm>
            <a:prstGeom prst="line">
              <a:avLst/>
            </a:prstGeom>
            <a:noFill/>
            <a:ln w="381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0070C0"/>
                </a:solidFill>
              </a:endParaRPr>
            </a:p>
          </p:txBody>
        </p:sp>
        <p:sp>
          <p:nvSpPr>
            <p:cNvPr id="19" name="Line 15"/>
            <p:cNvSpPr>
              <a:spLocks noChangeShapeType="1"/>
            </p:cNvSpPr>
            <p:nvPr/>
          </p:nvSpPr>
          <p:spPr bwMode="auto">
            <a:xfrm flipH="1">
              <a:off x="4032" y="2444"/>
              <a:ext cx="288" cy="0"/>
            </a:xfrm>
            <a:prstGeom prst="line">
              <a:avLst/>
            </a:prstGeom>
            <a:noFill/>
            <a:ln w="381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0070C0"/>
                </a:solidFill>
              </a:endParaRPr>
            </a:p>
          </p:txBody>
        </p:sp>
        <p:sp>
          <p:nvSpPr>
            <p:cNvPr id="20" name="Line 16"/>
            <p:cNvSpPr>
              <a:spLocks noChangeShapeType="1"/>
            </p:cNvSpPr>
            <p:nvPr/>
          </p:nvSpPr>
          <p:spPr bwMode="auto">
            <a:xfrm flipH="1">
              <a:off x="4032" y="2574"/>
              <a:ext cx="288" cy="0"/>
            </a:xfrm>
            <a:prstGeom prst="line">
              <a:avLst/>
            </a:prstGeom>
            <a:noFill/>
            <a:ln w="381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0070C0"/>
                </a:solidFill>
              </a:endParaRPr>
            </a:p>
          </p:txBody>
        </p:sp>
      </p:grpSp>
      <p:grpSp>
        <p:nvGrpSpPr>
          <p:cNvPr id="24" name="Groupe 23"/>
          <p:cNvGrpSpPr/>
          <p:nvPr/>
        </p:nvGrpSpPr>
        <p:grpSpPr>
          <a:xfrm>
            <a:off x="141779" y="706494"/>
            <a:ext cx="4486069" cy="4231728"/>
            <a:chOff x="141779" y="706494"/>
            <a:chExt cx="4486069" cy="4231728"/>
          </a:xfrm>
        </p:grpSpPr>
        <p:grpSp>
          <p:nvGrpSpPr>
            <p:cNvPr id="8" name="Groupe 7"/>
            <p:cNvGrpSpPr/>
            <p:nvPr/>
          </p:nvGrpSpPr>
          <p:grpSpPr>
            <a:xfrm>
              <a:off x="1223627" y="1152570"/>
              <a:ext cx="2306991" cy="3785652"/>
              <a:chOff x="467544" y="980728"/>
              <a:chExt cx="1996983" cy="3785652"/>
            </a:xfrm>
          </p:grpSpPr>
          <p:sp>
            <p:nvSpPr>
              <p:cNvPr id="9" name="Text Box 5"/>
              <p:cNvSpPr txBox="1">
                <a:spLocks noChangeArrowheads="1"/>
              </p:cNvSpPr>
              <p:nvPr/>
            </p:nvSpPr>
            <p:spPr bwMode="auto">
              <a:xfrm>
                <a:off x="467544" y="980728"/>
                <a:ext cx="1944298" cy="3785652"/>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i="1">
                    <a:solidFill>
                      <a:schemeClr val="tx1"/>
                    </a:solidFill>
                    <a:latin typeface="Arial" pitchFamily="34" charset="0"/>
                    <a:cs typeface="Arial" pitchFamily="34" charset="0"/>
                  </a:defRPr>
                </a:lvl1pPr>
                <a:lvl2pPr marL="742950" indent="-285750" eaLnBrk="0" hangingPunct="0">
                  <a:defRPr sz="2800" i="1">
                    <a:solidFill>
                      <a:schemeClr val="tx1"/>
                    </a:solidFill>
                    <a:latin typeface="Arial" pitchFamily="34" charset="0"/>
                    <a:cs typeface="Arial" pitchFamily="34" charset="0"/>
                  </a:defRPr>
                </a:lvl2pPr>
                <a:lvl3pPr marL="1143000" indent="-228600" eaLnBrk="0" hangingPunct="0">
                  <a:defRPr sz="2800" i="1">
                    <a:solidFill>
                      <a:schemeClr val="tx1"/>
                    </a:solidFill>
                    <a:latin typeface="Arial" pitchFamily="34" charset="0"/>
                    <a:cs typeface="Arial" pitchFamily="34" charset="0"/>
                  </a:defRPr>
                </a:lvl3pPr>
                <a:lvl4pPr marL="1600200" indent="-228600" eaLnBrk="0" hangingPunct="0">
                  <a:defRPr sz="2800" i="1">
                    <a:solidFill>
                      <a:schemeClr val="tx1"/>
                    </a:solidFill>
                    <a:latin typeface="Arial" pitchFamily="34" charset="0"/>
                    <a:cs typeface="Arial" pitchFamily="34" charset="0"/>
                  </a:defRPr>
                </a:lvl4pPr>
                <a:lvl5pPr marL="2057400" indent="-228600" eaLnBrk="0" hangingPunct="0">
                  <a:defRPr sz="28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i="1">
                    <a:solidFill>
                      <a:schemeClr val="tx1"/>
                    </a:solidFill>
                    <a:latin typeface="Arial" pitchFamily="34" charset="0"/>
                    <a:cs typeface="Arial" pitchFamily="34" charset="0"/>
                  </a:defRPr>
                </a:lvl9pPr>
              </a:lstStyle>
              <a:p>
                <a:pPr eaLnBrk="1" hangingPunct="1">
                  <a:lnSpc>
                    <a:spcPct val="150000"/>
                  </a:lnSpc>
                </a:pPr>
                <a:r>
                  <a:rPr lang="fr-FR" altLang="fr-FR" sz="2000" i="0" dirty="0" smtClean="0">
                    <a:solidFill>
                      <a:srgbClr val="0070C0"/>
                    </a:solidFill>
                    <a:latin typeface="+mj-lt"/>
                  </a:rPr>
                  <a:t>	</a:t>
                </a:r>
                <a:r>
                  <a:rPr lang="fr-FR" altLang="fr-FR" sz="2000" i="0" dirty="0" smtClean="0">
                    <a:solidFill>
                      <a:schemeClr val="tx2"/>
                    </a:solidFill>
                    <a:latin typeface="+mj-lt"/>
                  </a:rPr>
                  <a:t>kg/ha/jour</a:t>
                </a:r>
                <a:endParaRPr lang="fr-FR" altLang="fr-FR" sz="2000" i="0" dirty="0">
                  <a:solidFill>
                    <a:schemeClr val="tx2"/>
                  </a:solidFill>
                  <a:latin typeface="+mj-lt"/>
                </a:endParaRPr>
              </a:p>
              <a:p>
                <a:pPr eaLnBrk="1" hangingPunct="1">
                  <a:lnSpc>
                    <a:spcPct val="150000"/>
                  </a:lnSpc>
                </a:pPr>
                <a:r>
                  <a:rPr lang="fr-FR" altLang="fr-FR" sz="2000" i="0" dirty="0" smtClean="0">
                    <a:solidFill>
                      <a:schemeClr val="tx2"/>
                    </a:solidFill>
                    <a:latin typeface="+mj-lt"/>
                  </a:rPr>
                  <a:t>H</a:t>
                </a:r>
                <a:r>
                  <a:rPr lang="fr-FR" altLang="fr-FR" sz="2000" i="0" baseline="-25000" dirty="0" smtClean="0">
                    <a:solidFill>
                      <a:schemeClr val="tx2"/>
                    </a:solidFill>
                    <a:latin typeface="+mj-lt"/>
                  </a:rPr>
                  <a:t>2</a:t>
                </a:r>
                <a:r>
                  <a:rPr lang="fr-FR" altLang="fr-FR" sz="2000" i="0" dirty="0" smtClean="0">
                    <a:solidFill>
                      <a:schemeClr val="tx2"/>
                    </a:solidFill>
                    <a:latin typeface="+mj-lt"/>
                  </a:rPr>
                  <a:t>O </a:t>
                </a:r>
                <a:r>
                  <a:rPr lang="fr-FR" altLang="fr-FR" sz="2000" i="0" dirty="0">
                    <a:solidFill>
                      <a:schemeClr val="tx2"/>
                    </a:solidFill>
                    <a:latin typeface="+mj-lt"/>
                  </a:rPr>
                  <a:t>	</a:t>
                </a:r>
                <a:r>
                  <a:rPr lang="fr-FR" altLang="fr-FR" sz="2000" i="0" dirty="0">
                    <a:solidFill>
                      <a:schemeClr val="tx2"/>
                    </a:solidFill>
                    <a:latin typeface="+mj-lt"/>
                    <a:sym typeface="Wingdings" pitchFamily="2" charset="2"/>
                  </a:rPr>
                  <a:t> </a:t>
                </a:r>
                <a:r>
                  <a:rPr lang="fr-FR" altLang="fr-FR" sz="2000" i="0" dirty="0">
                    <a:solidFill>
                      <a:schemeClr val="tx2"/>
                    </a:solidFill>
                    <a:latin typeface="+mj-lt"/>
                  </a:rPr>
                  <a:t>10</a:t>
                </a:r>
                <a:r>
                  <a:rPr lang="fr-FR" altLang="fr-FR" sz="2000" i="0" baseline="30000" dirty="0">
                    <a:solidFill>
                      <a:schemeClr val="tx2"/>
                    </a:solidFill>
                    <a:latin typeface="+mj-lt"/>
                  </a:rPr>
                  <a:t>4</a:t>
                </a:r>
                <a:r>
                  <a:rPr lang="fr-FR" altLang="fr-FR" sz="2000" i="0" dirty="0">
                    <a:solidFill>
                      <a:schemeClr val="tx2"/>
                    </a:solidFill>
                    <a:latin typeface="+mj-lt"/>
                  </a:rPr>
                  <a:t>-10</a:t>
                </a:r>
                <a:r>
                  <a:rPr lang="fr-FR" altLang="fr-FR" sz="2000" i="0" baseline="30000" dirty="0">
                    <a:solidFill>
                      <a:schemeClr val="tx2"/>
                    </a:solidFill>
                    <a:latin typeface="+mj-lt"/>
                  </a:rPr>
                  <a:t>5</a:t>
                </a:r>
                <a:r>
                  <a:rPr lang="fr-FR" altLang="fr-FR" sz="2000" i="0" dirty="0">
                    <a:solidFill>
                      <a:schemeClr val="tx2"/>
                    </a:solidFill>
                    <a:latin typeface="+mj-lt"/>
                  </a:rPr>
                  <a:t> </a:t>
                </a:r>
                <a:endParaRPr lang="fr-FR" altLang="fr-FR" sz="2000" i="0" dirty="0" smtClean="0">
                  <a:solidFill>
                    <a:schemeClr val="tx2"/>
                  </a:solidFill>
                  <a:latin typeface="+mj-lt"/>
                </a:endParaRPr>
              </a:p>
              <a:p>
                <a:pPr eaLnBrk="1" hangingPunct="1">
                  <a:lnSpc>
                    <a:spcPct val="150000"/>
                  </a:lnSpc>
                </a:pPr>
                <a:r>
                  <a:rPr lang="fr-FR" altLang="fr-FR" sz="2000" i="0" dirty="0" smtClean="0">
                    <a:solidFill>
                      <a:schemeClr val="tx2"/>
                    </a:solidFill>
                    <a:latin typeface="+mj-lt"/>
                  </a:rPr>
                  <a:t>CO</a:t>
                </a:r>
                <a:r>
                  <a:rPr lang="fr-FR" altLang="fr-FR" sz="2000" i="0" baseline="-25000" dirty="0" smtClean="0">
                    <a:solidFill>
                      <a:schemeClr val="tx2"/>
                    </a:solidFill>
                    <a:latin typeface="+mj-lt"/>
                  </a:rPr>
                  <a:t>2</a:t>
                </a:r>
                <a:r>
                  <a:rPr lang="fr-FR" altLang="fr-FR" sz="2000" i="0" dirty="0">
                    <a:solidFill>
                      <a:schemeClr val="tx2"/>
                    </a:solidFill>
                    <a:latin typeface="+mj-lt"/>
                  </a:rPr>
                  <a:t>	</a:t>
                </a:r>
                <a:r>
                  <a:rPr lang="fr-FR" altLang="fr-FR" sz="2000" i="0" dirty="0">
                    <a:solidFill>
                      <a:schemeClr val="tx2"/>
                    </a:solidFill>
                    <a:latin typeface="+mj-lt"/>
                    <a:sym typeface="Wingdings" pitchFamily="2" charset="2"/>
                  </a:rPr>
                  <a:t> </a:t>
                </a:r>
                <a:r>
                  <a:rPr lang="fr-FR" altLang="fr-FR" sz="2000" i="0" dirty="0">
                    <a:solidFill>
                      <a:schemeClr val="tx2"/>
                    </a:solidFill>
                    <a:latin typeface="+mj-lt"/>
                  </a:rPr>
                  <a:t>10</a:t>
                </a:r>
                <a:r>
                  <a:rPr lang="fr-FR" altLang="fr-FR" sz="2000" i="0" baseline="30000" dirty="0">
                    <a:solidFill>
                      <a:schemeClr val="tx2"/>
                    </a:solidFill>
                    <a:latin typeface="+mj-lt"/>
                  </a:rPr>
                  <a:t>2</a:t>
                </a:r>
                <a:r>
                  <a:rPr lang="fr-FR" altLang="fr-FR" sz="2000" i="0" dirty="0">
                    <a:solidFill>
                      <a:schemeClr val="tx2"/>
                    </a:solidFill>
                    <a:latin typeface="+mj-lt"/>
                  </a:rPr>
                  <a:t>-10</a:t>
                </a:r>
                <a:r>
                  <a:rPr lang="fr-FR" altLang="fr-FR" sz="2000" i="0" baseline="30000" dirty="0">
                    <a:solidFill>
                      <a:schemeClr val="tx2"/>
                    </a:solidFill>
                    <a:latin typeface="+mj-lt"/>
                  </a:rPr>
                  <a:t>3</a:t>
                </a:r>
                <a:r>
                  <a:rPr lang="fr-FR" altLang="fr-FR" sz="2000" i="0" dirty="0">
                    <a:solidFill>
                      <a:schemeClr val="tx2"/>
                    </a:solidFill>
                    <a:latin typeface="+mj-lt"/>
                  </a:rPr>
                  <a:t> </a:t>
                </a:r>
                <a:endParaRPr lang="fr-FR" altLang="fr-FR" sz="2000" i="0" dirty="0" smtClean="0">
                  <a:solidFill>
                    <a:schemeClr val="tx2"/>
                  </a:solidFill>
                  <a:latin typeface="+mj-lt"/>
                </a:endParaRPr>
              </a:p>
              <a:p>
                <a:pPr eaLnBrk="1" hangingPunct="1">
                  <a:lnSpc>
                    <a:spcPct val="150000"/>
                  </a:lnSpc>
                </a:pPr>
                <a:r>
                  <a:rPr lang="fr-FR" altLang="fr-FR" sz="2000" i="0" dirty="0" smtClean="0">
                    <a:solidFill>
                      <a:schemeClr val="tx2"/>
                    </a:solidFill>
                    <a:latin typeface="+mj-lt"/>
                  </a:rPr>
                  <a:t>COV</a:t>
                </a:r>
                <a:r>
                  <a:rPr lang="fr-FR" altLang="fr-FR" sz="2000" i="0" dirty="0">
                    <a:solidFill>
                      <a:schemeClr val="tx2"/>
                    </a:solidFill>
                    <a:latin typeface="+mj-lt"/>
                  </a:rPr>
                  <a:t>	</a:t>
                </a:r>
                <a:r>
                  <a:rPr lang="fr-FR" altLang="fr-FR" sz="2000" i="0" dirty="0">
                    <a:solidFill>
                      <a:schemeClr val="tx2"/>
                    </a:solidFill>
                    <a:latin typeface="+mj-lt"/>
                    <a:sym typeface="Wingdings" pitchFamily="2" charset="2"/>
                  </a:rPr>
                  <a:t> </a:t>
                </a:r>
                <a:r>
                  <a:rPr lang="fr-FR" altLang="fr-FR" sz="2000" i="0" dirty="0" smtClean="0">
                    <a:solidFill>
                      <a:schemeClr val="tx2"/>
                    </a:solidFill>
                    <a:latin typeface="+mj-lt"/>
                  </a:rPr>
                  <a:t>10</a:t>
                </a:r>
                <a:r>
                  <a:rPr lang="fr-FR" altLang="fr-FR" sz="2000" i="0" baseline="30000" dirty="0" smtClean="0">
                    <a:solidFill>
                      <a:schemeClr val="tx2"/>
                    </a:solidFill>
                    <a:latin typeface="+mj-lt"/>
                  </a:rPr>
                  <a:t>1</a:t>
                </a:r>
                <a:r>
                  <a:rPr lang="fr-FR" altLang="fr-FR" sz="2000" i="0" dirty="0" smtClean="0">
                    <a:solidFill>
                      <a:schemeClr val="tx2"/>
                    </a:solidFill>
                    <a:latin typeface="+mj-lt"/>
                  </a:rPr>
                  <a:t>-10</a:t>
                </a:r>
                <a:r>
                  <a:rPr lang="fr-FR" altLang="fr-FR" sz="2000" i="0" baseline="30000" dirty="0" smtClean="0">
                    <a:solidFill>
                      <a:schemeClr val="tx2"/>
                    </a:solidFill>
                    <a:latin typeface="+mj-lt"/>
                  </a:rPr>
                  <a:t>2</a:t>
                </a:r>
                <a:endParaRPr lang="fr-FR" altLang="fr-FR" sz="2000" i="0" dirty="0" smtClean="0">
                  <a:solidFill>
                    <a:schemeClr val="tx2"/>
                  </a:solidFill>
                  <a:latin typeface="+mj-lt"/>
                </a:endParaRPr>
              </a:p>
              <a:p>
                <a:pPr eaLnBrk="1" hangingPunct="1">
                  <a:lnSpc>
                    <a:spcPct val="150000"/>
                  </a:lnSpc>
                </a:pPr>
                <a:r>
                  <a:rPr lang="fr-FR" altLang="fr-FR" sz="2000" i="0" dirty="0" smtClean="0">
                    <a:solidFill>
                      <a:schemeClr val="tx2"/>
                    </a:solidFill>
                    <a:latin typeface="+mj-lt"/>
                  </a:rPr>
                  <a:t>NH</a:t>
                </a:r>
                <a:r>
                  <a:rPr lang="fr-FR" altLang="fr-FR" sz="2000" i="0" baseline="-25000" dirty="0" smtClean="0">
                    <a:solidFill>
                      <a:schemeClr val="tx2"/>
                    </a:solidFill>
                    <a:latin typeface="+mj-lt"/>
                  </a:rPr>
                  <a:t>3</a:t>
                </a:r>
                <a:r>
                  <a:rPr lang="fr-FR" altLang="fr-FR" sz="2000" i="0" dirty="0">
                    <a:solidFill>
                      <a:schemeClr val="tx2"/>
                    </a:solidFill>
                    <a:latin typeface="+mj-lt"/>
                  </a:rPr>
                  <a:t>	</a:t>
                </a:r>
                <a:r>
                  <a:rPr lang="fr-FR" altLang="fr-FR" sz="2000" i="0" dirty="0">
                    <a:solidFill>
                      <a:schemeClr val="tx2"/>
                    </a:solidFill>
                    <a:latin typeface="+mj-lt"/>
                    <a:sym typeface="Wingdings" pitchFamily="2" charset="2"/>
                  </a:rPr>
                  <a:t> </a:t>
                </a:r>
                <a:r>
                  <a:rPr lang="fr-FR" altLang="fr-FR" sz="2000" i="0" dirty="0" smtClean="0">
                    <a:solidFill>
                      <a:schemeClr val="tx2"/>
                    </a:solidFill>
                    <a:latin typeface="+mj-lt"/>
                    <a:sym typeface="Wingdings" pitchFamily="2" charset="2"/>
                  </a:rPr>
                  <a:t>10</a:t>
                </a:r>
                <a:r>
                  <a:rPr lang="fr-FR" altLang="fr-FR" sz="2000" i="0" baseline="30000" dirty="0" smtClean="0">
                    <a:solidFill>
                      <a:schemeClr val="tx2"/>
                    </a:solidFill>
                    <a:latin typeface="+mj-lt"/>
                    <a:sym typeface="Wingdings" pitchFamily="2" charset="2"/>
                  </a:rPr>
                  <a:t>-3</a:t>
                </a:r>
                <a:r>
                  <a:rPr lang="fr-FR" altLang="fr-FR" sz="2000" i="0" dirty="0" smtClean="0">
                    <a:solidFill>
                      <a:schemeClr val="tx2"/>
                    </a:solidFill>
                    <a:latin typeface="+mj-lt"/>
                    <a:sym typeface="Wingdings" pitchFamily="2" charset="2"/>
                  </a:rPr>
                  <a:t>-10</a:t>
                </a:r>
              </a:p>
              <a:p>
                <a:pPr eaLnBrk="1" hangingPunct="1">
                  <a:lnSpc>
                    <a:spcPct val="150000"/>
                  </a:lnSpc>
                </a:pPr>
                <a:r>
                  <a:rPr lang="fr-FR" altLang="fr-FR" sz="2000" i="0" dirty="0" smtClean="0">
                    <a:solidFill>
                      <a:schemeClr val="tx2"/>
                    </a:solidFill>
                    <a:latin typeface="+mj-lt"/>
                  </a:rPr>
                  <a:t>N</a:t>
                </a:r>
                <a:r>
                  <a:rPr lang="fr-FR" altLang="fr-FR" sz="2000" i="0" baseline="-25000" dirty="0" smtClean="0">
                    <a:solidFill>
                      <a:schemeClr val="tx2"/>
                    </a:solidFill>
                    <a:latin typeface="+mj-lt"/>
                  </a:rPr>
                  <a:t>2</a:t>
                </a:r>
                <a:r>
                  <a:rPr lang="fr-FR" altLang="fr-FR" sz="2000" i="0" dirty="0" smtClean="0">
                    <a:solidFill>
                      <a:schemeClr val="tx2"/>
                    </a:solidFill>
                    <a:latin typeface="+mj-lt"/>
                  </a:rPr>
                  <a:t>O</a:t>
                </a:r>
                <a:endParaRPr lang="fr-FR" altLang="fr-FR" sz="2000" i="0" dirty="0">
                  <a:solidFill>
                    <a:schemeClr val="tx2"/>
                  </a:solidFill>
                  <a:latin typeface="+mj-lt"/>
                </a:endParaRPr>
              </a:p>
              <a:p>
                <a:pPr eaLnBrk="1" hangingPunct="1">
                  <a:lnSpc>
                    <a:spcPct val="150000"/>
                  </a:lnSpc>
                </a:pPr>
                <a:r>
                  <a:rPr lang="fr-FR" altLang="fr-FR" sz="2000" i="0" dirty="0">
                    <a:solidFill>
                      <a:schemeClr val="tx2"/>
                    </a:solidFill>
                    <a:latin typeface="+mj-lt"/>
                  </a:rPr>
                  <a:t>NO</a:t>
                </a:r>
              </a:p>
              <a:p>
                <a:pPr eaLnBrk="1" hangingPunct="1">
                  <a:lnSpc>
                    <a:spcPct val="150000"/>
                  </a:lnSpc>
                </a:pPr>
                <a:r>
                  <a:rPr lang="fr-FR" altLang="fr-FR" sz="2000" i="0" dirty="0">
                    <a:solidFill>
                      <a:schemeClr val="tx2"/>
                    </a:solidFill>
                    <a:latin typeface="+mj-lt"/>
                  </a:rPr>
                  <a:t>Pesticides </a:t>
                </a:r>
                <a:r>
                  <a:rPr lang="fr-FR" altLang="fr-FR" sz="2000" i="0" dirty="0">
                    <a:solidFill>
                      <a:schemeClr val="tx2"/>
                    </a:solidFill>
                    <a:latin typeface="+mj-lt"/>
                    <a:sym typeface="Wingdings" pitchFamily="2" charset="2"/>
                  </a:rPr>
                  <a:t> </a:t>
                </a:r>
                <a:r>
                  <a:rPr lang="fr-FR" altLang="fr-FR" sz="2000" i="0" dirty="0" smtClean="0">
                    <a:solidFill>
                      <a:schemeClr val="tx2"/>
                    </a:solidFill>
                    <a:latin typeface="+mj-lt"/>
                    <a:sym typeface="Wingdings" pitchFamily="2" charset="2"/>
                  </a:rPr>
                  <a:t>10</a:t>
                </a:r>
                <a:r>
                  <a:rPr lang="fr-FR" altLang="fr-FR" sz="2000" i="0" baseline="30000" dirty="0" smtClean="0">
                    <a:solidFill>
                      <a:schemeClr val="tx2"/>
                    </a:solidFill>
                    <a:latin typeface="+mj-lt"/>
                    <a:sym typeface="Wingdings" pitchFamily="2" charset="2"/>
                  </a:rPr>
                  <a:t>-3</a:t>
                </a:r>
                <a:endParaRPr lang="fr-FR" altLang="fr-FR" sz="2000" i="0" dirty="0" smtClean="0">
                  <a:solidFill>
                    <a:schemeClr val="tx2"/>
                  </a:solidFill>
                  <a:latin typeface="+mj-lt"/>
                  <a:sym typeface="Wingdings" pitchFamily="2" charset="2"/>
                </a:endParaRPr>
              </a:p>
            </p:txBody>
          </p:sp>
          <p:sp>
            <p:nvSpPr>
              <p:cNvPr id="10" name="Text Box 6"/>
              <p:cNvSpPr txBox="1">
                <a:spLocks noChangeArrowheads="1"/>
              </p:cNvSpPr>
              <p:nvPr/>
            </p:nvSpPr>
            <p:spPr bwMode="auto">
              <a:xfrm>
                <a:off x="1277856" y="3573617"/>
                <a:ext cx="11866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i="1">
                    <a:solidFill>
                      <a:schemeClr val="tx1"/>
                    </a:solidFill>
                    <a:latin typeface="Arial" pitchFamily="34" charset="0"/>
                    <a:cs typeface="Arial" pitchFamily="34" charset="0"/>
                  </a:defRPr>
                </a:lvl1pPr>
                <a:lvl2pPr marL="742950" indent="-285750" eaLnBrk="0" hangingPunct="0">
                  <a:defRPr sz="2800" i="1">
                    <a:solidFill>
                      <a:schemeClr val="tx1"/>
                    </a:solidFill>
                    <a:latin typeface="Arial" pitchFamily="34" charset="0"/>
                    <a:cs typeface="Arial" pitchFamily="34" charset="0"/>
                  </a:defRPr>
                </a:lvl2pPr>
                <a:lvl3pPr marL="1143000" indent="-228600" eaLnBrk="0" hangingPunct="0">
                  <a:defRPr sz="2800" i="1">
                    <a:solidFill>
                      <a:schemeClr val="tx1"/>
                    </a:solidFill>
                    <a:latin typeface="Arial" pitchFamily="34" charset="0"/>
                    <a:cs typeface="Arial" pitchFamily="34" charset="0"/>
                  </a:defRPr>
                </a:lvl3pPr>
                <a:lvl4pPr marL="1600200" indent="-228600" eaLnBrk="0" hangingPunct="0">
                  <a:defRPr sz="2800" i="1">
                    <a:solidFill>
                      <a:schemeClr val="tx1"/>
                    </a:solidFill>
                    <a:latin typeface="Arial" pitchFamily="34" charset="0"/>
                    <a:cs typeface="Arial" pitchFamily="34" charset="0"/>
                  </a:defRPr>
                </a:lvl4pPr>
                <a:lvl5pPr marL="2057400" indent="-228600" eaLnBrk="0" hangingPunct="0">
                  <a:defRPr sz="28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i="1">
                    <a:solidFill>
                      <a:schemeClr val="tx1"/>
                    </a:solidFill>
                    <a:latin typeface="Arial" pitchFamily="34" charset="0"/>
                    <a:cs typeface="Arial" pitchFamily="34" charset="0"/>
                  </a:defRPr>
                </a:lvl9pPr>
              </a:lstStyle>
              <a:p>
                <a:pPr eaLnBrk="1" hangingPunct="1"/>
                <a:r>
                  <a:rPr lang="fr-FR" altLang="fr-FR" sz="2000" i="0" dirty="0">
                    <a:solidFill>
                      <a:schemeClr val="tx2"/>
                    </a:solidFill>
                    <a:latin typeface="+mj-lt"/>
                    <a:sym typeface="Wingdings" pitchFamily="2" charset="2"/>
                  </a:rPr>
                  <a:t> </a:t>
                </a:r>
                <a:r>
                  <a:rPr lang="fr-FR" altLang="fr-FR" sz="2000" i="0" dirty="0" smtClean="0">
                    <a:solidFill>
                      <a:schemeClr val="tx2"/>
                    </a:solidFill>
                    <a:latin typeface="+mj-lt"/>
                    <a:sym typeface="Wingdings" pitchFamily="2" charset="2"/>
                  </a:rPr>
                  <a:t>10</a:t>
                </a:r>
                <a:r>
                  <a:rPr lang="fr-FR" altLang="fr-FR" sz="2000" i="0" baseline="30000" dirty="0" smtClean="0">
                    <a:solidFill>
                      <a:schemeClr val="tx2"/>
                    </a:solidFill>
                    <a:latin typeface="+mj-lt"/>
                    <a:sym typeface="Wingdings" pitchFamily="2" charset="2"/>
                  </a:rPr>
                  <a:t>-3</a:t>
                </a:r>
                <a:r>
                  <a:rPr lang="fr-FR" altLang="fr-FR" sz="2000" i="0" dirty="0" smtClean="0">
                    <a:solidFill>
                      <a:schemeClr val="tx2"/>
                    </a:solidFill>
                    <a:latin typeface="+mj-lt"/>
                    <a:sym typeface="Wingdings" pitchFamily="2" charset="2"/>
                  </a:rPr>
                  <a:t>-10</a:t>
                </a:r>
                <a:r>
                  <a:rPr lang="fr-FR" altLang="fr-FR" sz="2000" i="0" baseline="30000" dirty="0" smtClean="0">
                    <a:solidFill>
                      <a:schemeClr val="tx2"/>
                    </a:solidFill>
                    <a:latin typeface="+mj-lt"/>
                    <a:sym typeface="Wingdings" pitchFamily="2" charset="2"/>
                  </a:rPr>
                  <a:t>-1</a:t>
                </a:r>
                <a:endParaRPr lang="fr-FR" altLang="fr-FR" sz="2000" i="0" dirty="0">
                  <a:solidFill>
                    <a:schemeClr val="tx2"/>
                  </a:solidFill>
                  <a:latin typeface="+mj-lt"/>
                </a:endParaRPr>
              </a:p>
            </p:txBody>
          </p:sp>
          <p:sp>
            <p:nvSpPr>
              <p:cNvPr id="11" name="AutoShape 7"/>
              <p:cNvSpPr>
                <a:spLocks/>
              </p:cNvSpPr>
              <p:nvPr/>
            </p:nvSpPr>
            <p:spPr bwMode="auto">
              <a:xfrm>
                <a:off x="1090861" y="3440855"/>
                <a:ext cx="152400" cy="622176"/>
              </a:xfrm>
              <a:prstGeom prst="rightBrace">
                <a:avLst>
                  <a:gd name="adj1" fmla="val 4583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i="1">
                    <a:solidFill>
                      <a:schemeClr val="tx1"/>
                    </a:solidFill>
                    <a:latin typeface="Arial" pitchFamily="34" charset="0"/>
                    <a:cs typeface="Arial" pitchFamily="34" charset="0"/>
                  </a:defRPr>
                </a:lvl1pPr>
                <a:lvl2pPr marL="742950" indent="-285750" eaLnBrk="0" hangingPunct="0">
                  <a:defRPr sz="2800" i="1">
                    <a:solidFill>
                      <a:schemeClr val="tx1"/>
                    </a:solidFill>
                    <a:latin typeface="Arial" pitchFamily="34" charset="0"/>
                    <a:cs typeface="Arial" pitchFamily="34" charset="0"/>
                  </a:defRPr>
                </a:lvl2pPr>
                <a:lvl3pPr marL="1143000" indent="-228600" eaLnBrk="0" hangingPunct="0">
                  <a:defRPr sz="2800" i="1">
                    <a:solidFill>
                      <a:schemeClr val="tx1"/>
                    </a:solidFill>
                    <a:latin typeface="Arial" pitchFamily="34" charset="0"/>
                    <a:cs typeface="Arial" pitchFamily="34" charset="0"/>
                  </a:defRPr>
                </a:lvl3pPr>
                <a:lvl4pPr marL="1600200" indent="-228600" eaLnBrk="0" hangingPunct="0">
                  <a:defRPr sz="2800" i="1">
                    <a:solidFill>
                      <a:schemeClr val="tx1"/>
                    </a:solidFill>
                    <a:latin typeface="Arial" pitchFamily="34" charset="0"/>
                    <a:cs typeface="Arial" pitchFamily="34" charset="0"/>
                  </a:defRPr>
                </a:lvl4pPr>
                <a:lvl5pPr marL="2057400" indent="-228600" eaLnBrk="0" hangingPunct="0">
                  <a:defRPr sz="28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i="1">
                    <a:solidFill>
                      <a:schemeClr val="tx1"/>
                    </a:solidFill>
                    <a:latin typeface="Arial" pitchFamily="34" charset="0"/>
                    <a:cs typeface="Arial" pitchFamily="34" charset="0"/>
                  </a:defRPr>
                </a:lvl9pPr>
              </a:lstStyle>
              <a:p>
                <a:pPr eaLnBrk="1" hangingPunct="1"/>
                <a:endParaRPr lang="fr-FR" altLang="fr-FR"/>
              </a:p>
            </p:txBody>
          </p:sp>
        </p:grpSp>
        <p:sp>
          <p:nvSpPr>
            <p:cNvPr id="22" name="ZoneTexte 21"/>
            <p:cNvSpPr txBox="1"/>
            <p:nvPr/>
          </p:nvSpPr>
          <p:spPr>
            <a:xfrm>
              <a:off x="141779" y="706494"/>
              <a:ext cx="4486069" cy="369332"/>
            </a:xfrm>
            <a:prstGeom prst="rect">
              <a:avLst/>
            </a:prstGeom>
            <a:noFill/>
          </p:spPr>
          <p:txBody>
            <a:bodyPr wrap="square" rtlCol="0">
              <a:spAutoFit/>
            </a:bodyPr>
            <a:lstStyle/>
            <a:p>
              <a:r>
                <a:rPr lang="fr-FR" b="1" dirty="0">
                  <a:solidFill>
                    <a:schemeClr val="tx2">
                      <a:lumMod val="75000"/>
                    </a:schemeClr>
                  </a:solidFill>
                </a:rPr>
                <a:t>Des émissions faibles par unité de surface </a:t>
              </a:r>
            </a:p>
          </p:txBody>
        </p:sp>
      </p:grpSp>
      <p:sp>
        <p:nvSpPr>
          <p:cNvPr id="25" name="ZoneTexte 24"/>
          <p:cNvSpPr txBox="1"/>
          <p:nvPr/>
        </p:nvSpPr>
        <p:spPr>
          <a:xfrm>
            <a:off x="121094" y="6550223"/>
            <a:ext cx="9036496" cy="276999"/>
          </a:xfrm>
          <a:prstGeom prst="rect">
            <a:avLst/>
          </a:prstGeom>
          <a:noFill/>
        </p:spPr>
        <p:txBody>
          <a:bodyPr wrap="square" rtlCol="0">
            <a:spAutoFit/>
          </a:bodyPr>
          <a:lstStyle/>
          <a:p>
            <a:pPr algn="r"/>
            <a:r>
              <a:rPr lang="fr-FR" sz="1200" dirty="0" smtClean="0"/>
              <a:t>J-F Castell  -  Agriculture et qualité de l’air : problèmes et solutions – 14 mars 2018   </a:t>
            </a:r>
            <a:endParaRPr lang="fr-FR" sz="1200" dirty="0"/>
          </a:p>
        </p:txBody>
      </p:sp>
      <p:cxnSp>
        <p:nvCxnSpPr>
          <p:cNvPr id="26" name="Connecteur droit 25"/>
          <p:cNvCxnSpPr/>
          <p:nvPr/>
        </p:nvCxnSpPr>
        <p:spPr>
          <a:xfrm>
            <a:off x="121094" y="6546775"/>
            <a:ext cx="9022906"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0" y="1571"/>
            <a:ext cx="3046932" cy="311040"/>
          </a:xfrm>
          <a:prstGeom prst="rect">
            <a:avLst/>
          </a:prstGeom>
          <a:gradFill>
            <a:gsLst>
              <a:gs pos="0">
                <a:schemeClr val="accent1">
                  <a:tint val="66000"/>
                  <a:satMod val="160000"/>
                </a:schemeClr>
              </a:gs>
              <a:gs pos="74000">
                <a:schemeClr val="accent1">
                  <a:tint val="44500"/>
                  <a:satMod val="160000"/>
                </a:schemeClr>
              </a:gs>
              <a:gs pos="100000">
                <a:schemeClr val="accent1">
                  <a:tint val="23500"/>
                  <a:satMod val="160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lumMod val="50000"/>
                  </a:schemeClr>
                </a:solidFill>
              </a:rPr>
              <a:t>Contexte et enjeux</a:t>
            </a:r>
            <a:endParaRPr lang="fr-FR" dirty="0">
              <a:solidFill>
                <a:schemeClr val="accent1">
                  <a:lumMod val="50000"/>
                </a:schemeClr>
              </a:solidFill>
            </a:endParaRPr>
          </a:p>
        </p:txBody>
      </p:sp>
      <p:sp>
        <p:nvSpPr>
          <p:cNvPr id="30" name="Rectangle 29"/>
          <p:cNvSpPr/>
          <p:nvPr/>
        </p:nvSpPr>
        <p:spPr>
          <a:xfrm>
            <a:off x="3046932" y="1571"/>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lumMod val="50000"/>
                  </a:schemeClr>
                </a:solidFill>
              </a:rPr>
              <a:t>Actions concrètes</a:t>
            </a:r>
            <a:endParaRPr lang="fr-FR" dirty="0">
              <a:solidFill>
                <a:schemeClr val="bg1">
                  <a:lumMod val="50000"/>
                </a:schemeClr>
              </a:solidFill>
            </a:endParaRPr>
          </a:p>
        </p:txBody>
      </p:sp>
      <p:sp>
        <p:nvSpPr>
          <p:cNvPr id="31" name="Rectangle 30"/>
          <p:cNvSpPr/>
          <p:nvPr/>
        </p:nvSpPr>
        <p:spPr>
          <a:xfrm>
            <a:off x="6093864" y="4669"/>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Conclusions</a:t>
            </a:r>
          </a:p>
        </p:txBody>
      </p:sp>
    </p:spTree>
    <p:extLst>
      <p:ext uri="{BB962C8B-B14F-4D97-AF65-F5344CB8AC3E}">
        <p14:creationId xmlns:p14="http://schemas.microsoft.com/office/powerpoint/2010/main" val="360779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354722"/>
            <a:ext cx="8352928" cy="369332"/>
          </a:xfrm>
          <a:prstGeom prst="rect">
            <a:avLst/>
          </a:prstGeom>
          <a:noFill/>
        </p:spPr>
        <p:txBody>
          <a:bodyPr wrap="square" rtlCol="0">
            <a:spAutoFit/>
          </a:bodyPr>
          <a:lstStyle/>
          <a:p>
            <a:r>
              <a:rPr lang="fr-FR" b="1" dirty="0" smtClean="0">
                <a:solidFill>
                  <a:schemeClr val="accent1">
                    <a:lumMod val="50000"/>
                  </a:schemeClr>
                </a:solidFill>
              </a:rPr>
              <a:t>Quelles actions concrètes ? </a:t>
            </a:r>
            <a:endParaRPr lang="fr-FR" b="1" dirty="0">
              <a:solidFill>
                <a:schemeClr val="accent1">
                  <a:lumMod val="50000"/>
                </a:schemeClr>
              </a:solidFill>
            </a:endParaRPr>
          </a:p>
        </p:txBody>
      </p:sp>
      <p:sp>
        <p:nvSpPr>
          <p:cNvPr id="6" name="ZoneTexte 5"/>
          <p:cNvSpPr txBox="1"/>
          <p:nvPr/>
        </p:nvSpPr>
        <p:spPr>
          <a:xfrm>
            <a:off x="0" y="724054"/>
            <a:ext cx="7560840" cy="369332"/>
          </a:xfrm>
          <a:prstGeom prst="rect">
            <a:avLst/>
          </a:prstGeom>
          <a:noFill/>
        </p:spPr>
        <p:txBody>
          <a:bodyPr wrap="square" rtlCol="0">
            <a:spAutoFit/>
          </a:bodyPr>
          <a:lstStyle/>
          <a:p>
            <a:r>
              <a:rPr lang="fr-FR" b="1" dirty="0" smtClean="0">
                <a:solidFill>
                  <a:schemeClr val="accent1">
                    <a:lumMod val="50000"/>
                  </a:schemeClr>
                </a:solidFill>
              </a:rPr>
              <a:t>1</a:t>
            </a:r>
            <a:r>
              <a:rPr lang="fr-FR" b="1" dirty="0">
                <a:solidFill>
                  <a:schemeClr val="accent1">
                    <a:lumMod val="50000"/>
                  </a:schemeClr>
                </a:solidFill>
              </a:rPr>
              <a:t>. Mieux </a:t>
            </a:r>
            <a:r>
              <a:rPr lang="fr-FR" b="1" dirty="0" smtClean="0">
                <a:solidFill>
                  <a:schemeClr val="accent1">
                    <a:lumMod val="50000"/>
                  </a:schemeClr>
                </a:solidFill>
              </a:rPr>
              <a:t>connaître/mesurer/quantifier </a:t>
            </a:r>
            <a:r>
              <a:rPr lang="fr-FR" b="1" dirty="0">
                <a:solidFill>
                  <a:schemeClr val="accent1">
                    <a:lumMod val="50000"/>
                  </a:schemeClr>
                </a:solidFill>
              </a:rPr>
              <a:t>pour pouvoir </a:t>
            </a:r>
            <a:r>
              <a:rPr lang="fr-FR" b="1" dirty="0" smtClean="0">
                <a:solidFill>
                  <a:schemeClr val="accent1">
                    <a:lumMod val="50000"/>
                  </a:schemeClr>
                </a:solidFill>
              </a:rPr>
              <a:t>agir</a:t>
            </a:r>
            <a:endParaRPr lang="fr-FR" b="1" dirty="0">
              <a:solidFill>
                <a:schemeClr val="accent1">
                  <a:lumMod val="50000"/>
                </a:schemeClr>
              </a:solidFill>
            </a:endParaRPr>
          </a:p>
        </p:txBody>
      </p:sp>
      <p:sp>
        <p:nvSpPr>
          <p:cNvPr id="7" name="ZoneTexte 6"/>
          <p:cNvSpPr txBox="1"/>
          <p:nvPr/>
        </p:nvSpPr>
        <p:spPr>
          <a:xfrm>
            <a:off x="121094" y="6550223"/>
            <a:ext cx="9036496" cy="276999"/>
          </a:xfrm>
          <a:prstGeom prst="rect">
            <a:avLst/>
          </a:prstGeom>
          <a:noFill/>
        </p:spPr>
        <p:txBody>
          <a:bodyPr wrap="square" rtlCol="0">
            <a:spAutoFit/>
          </a:bodyPr>
          <a:lstStyle/>
          <a:p>
            <a:pPr algn="r"/>
            <a:r>
              <a:rPr lang="fr-FR" sz="1200" dirty="0" smtClean="0"/>
              <a:t>J-F Castell  -  Agriculture et qualité de l’air : problèmes et solutions – 14 mars 2018   </a:t>
            </a:r>
            <a:endParaRPr lang="fr-FR" sz="1200" dirty="0"/>
          </a:p>
        </p:txBody>
      </p:sp>
      <p:cxnSp>
        <p:nvCxnSpPr>
          <p:cNvPr id="8" name="Connecteur droit 7"/>
          <p:cNvCxnSpPr/>
          <p:nvPr/>
        </p:nvCxnSpPr>
        <p:spPr>
          <a:xfrm>
            <a:off x="121094" y="6546775"/>
            <a:ext cx="9022906"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1571"/>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Contexte et enjeux</a:t>
            </a:r>
          </a:p>
        </p:txBody>
      </p:sp>
      <p:sp>
        <p:nvSpPr>
          <p:cNvPr id="10" name="Rectangle 9"/>
          <p:cNvSpPr/>
          <p:nvPr/>
        </p:nvSpPr>
        <p:spPr>
          <a:xfrm>
            <a:off x="3046932" y="1571"/>
            <a:ext cx="3046932" cy="311040"/>
          </a:xfrm>
          <a:prstGeom prst="rect">
            <a:avLst/>
          </a:prstGeom>
          <a:gradFill>
            <a:gsLst>
              <a:gs pos="0">
                <a:schemeClr val="accent1">
                  <a:tint val="66000"/>
                  <a:satMod val="160000"/>
                </a:schemeClr>
              </a:gs>
              <a:gs pos="74000">
                <a:schemeClr val="accent1">
                  <a:tint val="44500"/>
                  <a:satMod val="160000"/>
                </a:schemeClr>
              </a:gs>
              <a:gs pos="100000">
                <a:schemeClr val="accent1">
                  <a:tint val="23500"/>
                  <a:satMod val="160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Actions concrètes</a:t>
            </a:r>
          </a:p>
        </p:txBody>
      </p:sp>
      <p:sp>
        <p:nvSpPr>
          <p:cNvPr id="11" name="Rectangle 10"/>
          <p:cNvSpPr/>
          <p:nvPr/>
        </p:nvSpPr>
        <p:spPr>
          <a:xfrm>
            <a:off x="6093864" y="4669"/>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Conclusions</a:t>
            </a:r>
          </a:p>
        </p:txBody>
      </p:sp>
      <p:sp>
        <p:nvSpPr>
          <p:cNvPr id="5" name="Rectangle 4"/>
          <p:cNvSpPr/>
          <p:nvPr/>
        </p:nvSpPr>
        <p:spPr>
          <a:xfrm>
            <a:off x="315639" y="6204292"/>
            <a:ext cx="8509518" cy="369332"/>
          </a:xfrm>
          <a:prstGeom prst="rect">
            <a:avLst/>
          </a:prstGeom>
        </p:spPr>
        <p:txBody>
          <a:bodyPr wrap="square">
            <a:spAutoFit/>
          </a:bodyPr>
          <a:lstStyle/>
          <a:p>
            <a:r>
              <a:rPr lang="fr-FR" b="1" i="1" dirty="0" smtClean="0"/>
              <a:t>INRA ECOSYS - Écologie </a:t>
            </a:r>
            <a:r>
              <a:rPr lang="fr-FR" b="1" i="1" dirty="0"/>
              <a:t>fonctionnelle et </a:t>
            </a:r>
            <a:r>
              <a:rPr lang="fr-FR" b="1" i="1" dirty="0" err="1"/>
              <a:t>écotoxicologie</a:t>
            </a:r>
            <a:r>
              <a:rPr lang="fr-FR" b="1" i="1" dirty="0"/>
              <a:t> des agroécosystèmes</a:t>
            </a:r>
            <a:endParaRPr lang="fr-FR" b="1" dirty="0"/>
          </a:p>
        </p:txBody>
      </p:sp>
      <p:sp>
        <p:nvSpPr>
          <p:cNvPr id="22" name="ZoneTexte 21"/>
          <p:cNvSpPr txBox="1"/>
          <p:nvPr/>
        </p:nvSpPr>
        <p:spPr>
          <a:xfrm>
            <a:off x="214635" y="1107094"/>
            <a:ext cx="2725170" cy="646331"/>
          </a:xfrm>
          <a:prstGeom prst="rect">
            <a:avLst/>
          </a:prstGeom>
          <a:noFill/>
        </p:spPr>
        <p:txBody>
          <a:bodyPr wrap="none" rtlCol="0">
            <a:spAutoFit/>
          </a:bodyPr>
          <a:lstStyle/>
          <a:p>
            <a:r>
              <a:rPr lang="fr-FR" b="1" dirty="0" smtClean="0"/>
              <a:t>Plateau GC</a:t>
            </a:r>
          </a:p>
          <a:p>
            <a:r>
              <a:rPr lang="fr-FR" dirty="0"/>
              <a:t>Mesures CO2 CH4 N2O </a:t>
            </a:r>
            <a:r>
              <a:rPr lang="fr-FR" dirty="0" smtClean="0"/>
              <a:t>SF6</a:t>
            </a:r>
            <a:endParaRPr lang="fr-FR" dirty="0"/>
          </a:p>
        </p:txBody>
      </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079" t="19555" r="4248" b="3727"/>
          <a:stretch/>
        </p:blipFill>
        <p:spPr bwMode="auto">
          <a:xfrm>
            <a:off x="252370" y="3626189"/>
            <a:ext cx="2649701" cy="193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ZoneTexte 23"/>
          <p:cNvSpPr txBox="1"/>
          <p:nvPr/>
        </p:nvSpPr>
        <p:spPr>
          <a:xfrm>
            <a:off x="227033" y="5588739"/>
            <a:ext cx="3685561" cy="615553"/>
          </a:xfrm>
          <a:prstGeom prst="rect">
            <a:avLst/>
          </a:prstGeom>
          <a:noFill/>
        </p:spPr>
        <p:txBody>
          <a:bodyPr wrap="none" rtlCol="0">
            <a:spAutoFit/>
          </a:bodyPr>
          <a:lstStyle/>
          <a:p>
            <a:r>
              <a:rPr lang="fr-FR" b="1" dirty="0" smtClean="0"/>
              <a:t>DT /GC/MS</a:t>
            </a:r>
            <a:r>
              <a:rPr lang="fr-FR" b="1" dirty="0"/>
              <a:t>:</a:t>
            </a:r>
            <a:r>
              <a:rPr lang="fr-FR" dirty="0"/>
              <a:t> </a:t>
            </a:r>
            <a:r>
              <a:rPr lang="fr-FR" sz="1600" dirty="0" smtClean="0"/>
              <a:t>concentrations </a:t>
            </a:r>
            <a:r>
              <a:rPr lang="fr-FR" sz="1600" dirty="0"/>
              <a:t>dans l’air de </a:t>
            </a:r>
          </a:p>
          <a:p>
            <a:r>
              <a:rPr lang="fr-FR" sz="1600" dirty="0"/>
              <a:t>COV/pesticides </a:t>
            </a:r>
            <a:r>
              <a:rPr lang="fr-FR" sz="1600" dirty="0" smtClean="0"/>
              <a:t>après piégeage</a:t>
            </a:r>
            <a:endParaRPr lang="fr-FR" sz="1600" dirty="0"/>
          </a:p>
        </p:txBody>
      </p:sp>
      <p:sp>
        <p:nvSpPr>
          <p:cNvPr id="25" name="ZoneTexte 24"/>
          <p:cNvSpPr txBox="1"/>
          <p:nvPr/>
        </p:nvSpPr>
        <p:spPr>
          <a:xfrm>
            <a:off x="4834530" y="2850740"/>
            <a:ext cx="2626938" cy="861774"/>
          </a:xfrm>
          <a:prstGeom prst="rect">
            <a:avLst/>
          </a:prstGeom>
          <a:noFill/>
        </p:spPr>
        <p:txBody>
          <a:bodyPr wrap="none" rtlCol="0">
            <a:spAutoFit/>
          </a:bodyPr>
          <a:lstStyle/>
          <a:p>
            <a:pPr algn="r"/>
            <a:r>
              <a:rPr lang="fr-FR" b="1" dirty="0" smtClean="0"/>
              <a:t>PTRMS </a:t>
            </a:r>
            <a:r>
              <a:rPr lang="fr-FR" b="1" dirty="0" err="1" smtClean="0"/>
              <a:t>QiTOF</a:t>
            </a:r>
            <a:endParaRPr lang="fr-FR" b="1" dirty="0" smtClean="0"/>
          </a:p>
          <a:p>
            <a:pPr algn="r"/>
            <a:r>
              <a:rPr lang="fr-FR" sz="1600" dirty="0" smtClean="0"/>
              <a:t>concentrations </a:t>
            </a:r>
            <a:r>
              <a:rPr lang="fr-FR" sz="1600" dirty="0"/>
              <a:t>dans l’air de </a:t>
            </a:r>
          </a:p>
          <a:p>
            <a:pPr algn="r"/>
            <a:r>
              <a:rPr lang="fr-FR" sz="1600" dirty="0" smtClean="0"/>
              <a:t>COV/pesticides en temps réel</a:t>
            </a:r>
            <a:endParaRPr lang="fr-FR" sz="1600" dirty="0"/>
          </a:p>
        </p:txBody>
      </p:sp>
      <p:sp>
        <p:nvSpPr>
          <p:cNvPr id="26" name="ZoneTexte 25"/>
          <p:cNvSpPr txBox="1"/>
          <p:nvPr/>
        </p:nvSpPr>
        <p:spPr>
          <a:xfrm>
            <a:off x="4318258" y="1120852"/>
            <a:ext cx="3043462" cy="646331"/>
          </a:xfrm>
          <a:prstGeom prst="rect">
            <a:avLst/>
          </a:prstGeom>
          <a:noFill/>
        </p:spPr>
        <p:txBody>
          <a:bodyPr wrap="none" rtlCol="0">
            <a:spAutoFit/>
          </a:bodyPr>
          <a:lstStyle/>
          <a:p>
            <a:r>
              <a:rPr lang="fr-FR" b="1" dirty="0" smtClean="0"/>
              <a:t>Analyseurs</a:t>
            </a:r>
            <a:r>
              <a:rPr lang="fr-FR" dirty="0" smtClean="0"/>
              <a:t> de  concentrations </a:t>
            </a:r>
          </a:p>
          <a:p>
            <a:r>
              <a:rPr lang="fr-FR" dirty="0" smtClean="0"/>
              <a:t>dans l’air de NH3, O3, N2O, …</a:t>
            </a:r>
            <a:endParaRPr lang="fr-FR" dirty="0"/>
          </a:p>
        </p:txBody>
      </p:sp>
      <p:sp>
        <p:nvSpPr>
          <p:cNvPr id="27" name="ZoneTexte 26"/>
          <p:cNvSpPr txBox="1"/>
          <p:nvPr/>
        </p:nvSpPr>
        <p:spPr>
          <a:xfrm>
            <a:off x="6762633" y="4346922"/>
            <a:ext cx="1687000" cy="1477328"/>
          </a:xfrm>
          <a:prstGeom prst="rect">
            <a:avLst/>
          </a:prstGeom>
          <a:noFill/>
        </p:spPr>
        <p:txBody>
          <a:bodyPr wrap="none" rtlCol="0">
            <a:spAutoFit/>
          </a:bodyPr>
          <a:lstStyle/>
          <a:p>
            <a:pPr algn="r"/>
            <a:r>
              <a:rPr lang="fr-FR" b="1" dirty="0" smtClean="0"/>
              <a:t>ROSAA</a:t>
            </a:r>
          </a:p>
          <a:p>
            <a:pPr algn="r"/>
            <a:r>
              <a:rPr lang="fr-FR" dirty="0" smtClean="0"/>
              <a:t>Profils de</a:t>
            </a:r>
          </a:p>
          <a:p>
            <a:pPr algn="r"/>
            <a:r>
              <a:rPr lang="fr-FR" dirty="0" smtClean="0"/>
              <a:t> concentrations </a:t>
            </a:r>
          </a:p>
          <a:p>
            <a:pPr algn="r"/>
            <a:r>
              <a:rPr lang="fr-FR" dirty="0" smtClean="0"/>
              <a:t>dans </a:t>
            </a:r>
            <a:r>
              <a:rPr lang="fr-FR" dirty="0"/>
              <a:t>l’air </a:t>
            </a:r>
            <a:r>
              <a:rPr lang="fr-FR" dirty="0" smtClean="0"/>
              <a:t>d’NH</a:t>
            </a:r>
            <a:r>
              <a:rPr lang="fr-FR" sz="1600" dirty="0" smtClean="0"/>
              <a:t>3</a:t>
            </a:r>
            <a:endParaRPr lang="fr-FR" dirty="0"/>
          </a:p>
          <a:p>
            <a:pPr algn="r"/>
            <a:r>
              <a:rPr lang="fr-FR" dirty="0" smtClean="0">
                <a:solidFill>
                  <a:srgbClr val="FF0000"/>
                </a:solidFill>
              </a:rPr>
              <a:t>Home made</a:t>
            </a:r>
            <a:endParaRPr lang="fr-FR" dirty="0">
              <a:solidFill>
                <a:srgbClr val="FF0000"/>
              </a:solidFill>
            </a:endParaRPr>
          </a:p>
        </p:txBody>
      </p:sp>
      <p:pic>
        <p:nvPicPr>
          <p:cNvPr id="28" name="Image 5" descr="DSC035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2980" y="1036772"/>
            <a:ext cx="1451507" cy="258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9" name="Picture 4" descr="C:\Users\decuq\Desktop\Documents\donnees\travail\manip\Betp\photo\100_98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8258" y="3920591"/>
            <a:ext cx="2518667" cy="189255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8838" y="1767183"/>
            <a:ext cx="3222303" cy="108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0" descr="Photo 015"/>
          <p:cNvPicPr>
            <a:picLocks noChangeAspect="1" noChangeArrowheads="1"/>
          </p:cNvPicPr>
          <p:nvPr/>
        </p:nvPicPr>
        <p:blipFill>
          <a:blip r:embed="rId6" cstate="print">
            <a:extLst>
              <a:ext uri="{28A0092B-C50C-407E-A947-70E740481C1C}">
                <a14:useLocalDpi xmlns:a14="http://schemas.microsoft.com/office/drawing/2010/main" val="0"/>
              </a:ext>
            </a:extLst>
          </a:blip>
          <a:srcRect l="8881" r="-635"/>
          <a:stretch>
            <a:fillRect/>
          </a:stretch>
        </p:blipFill>
        <p:spPr bwMode="auto">
          <a:xfrm>
            <a:off x="1900620" y="1731926"/>
            <a:ext cx="2069417" cy="16924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Photo 011"/>
          <p:cNvPicPr>
            <a:picLocks noChangeAspect="1" noChangeArrowheads="1"/>
          </p:cNvPicPr>
          <p:nvPr/>
        </p:nvPicPr>
        <p:blipFill>
          <a:blip r:embed="rId7" cstate="print">
            <a:extLst>
              <a:ext uri="{28A0092B-C50C-407E-A947-70E740481C1C}">
                <a14:useLocalDpi xmlns:a14="http://schemas.microsoft.com/office/drawing/2010/main" val="0"/>
              </a:ext>
            </a:extLst>
          </a:blip>
          <a:srcRect l="20407" r="11876"/>
          <a:stretch>
            <a:fillRect/>
          </a:stretch>
        </p:blipFill>
        <p:spPr bwMode="auto">
          <a:xfrm>
            <a:off x="274068" y="1731926"/>
            <a:ext cx="1527909" cy="1692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346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6058" y="1228800"/>
            <a:ext cx="4749738" cy="4440164"/>
          </a:xfrm>
          <a:prstGeom prst="rect">
            <a:avLst/>
          </a:prstGeom>
        </p:spPr>
      </p:pic>
      <p:sp>
        <p:nvSpPr>
          <p:cNvPr id="4" name="ZoneTexte 3"/>
          <p:cNvSpPr txBox="1"/>
          <p:nvPr/>
        </p:nvSpPr>
        <p:spPr>
          <a:xfrm>
            <a:off x="0" y="354722"/>
            <a:ext cx="8352928" cy="369332"/>
          </a:xfrm>
          <a:prstGeom prst="rect">
            <a:avLst/>
          </a:prstGeom>
          <a:noFill/>
        </p:spPr>
        <p:txBody>
          <a:bodyPr wrap="square" rtlCol="0">
            <a:spAutoFit/>
          </a:bodyPr>
          <a:lstStyle/>
          <a:p>
            <a:r>
              <a:rPr lang="fr-FR" b="1" dirty="0" smtClean="0">
                <a:solidFill>
                  <a:schemeClr val="accent1">
                    <a:lumMod val="50000"/>
                  </a:schemeClr>
                </a:solidFill>
              </a:rPr>
              <a:t>Quelles actions concrètes ? </a:t>
            </a:r>
            <a:endParaRPr lang="fr-FR" b="1" dirty="0">
              <a:solidFill>
                <a:schemeClr val="accent1">
                  <a:lumMod val="50000"/>
                </a:schemeClr>
              </a:solidFill>
            </a:endParaRPr>
          </a:p>
        </p:txBody>
      </p:sp>
      <p:sp>
        <p:nvSpPr>
          <p:cNvPr id="7" name="ZoneTexte 6"/>
          <p:cNvSpPr txBox="1"/>
          <p:nvPr/>
        </p:nvSpPr>
        <p:spPr>
          <a:xfrm>
            <a:off x="121094" y="6550223"/>
            <a:ext cx="9036496" cy="276999"/>
          </a:xfrm>
          <a:prstGeom prst="rect">
            <a:avLst/>
          </a:prstGeom>
          <a:noFill/>
        </p:spPr>
        <p:txBody>
          <a:bodyPr wrap="square" rtlCol="0">
            <a:spAutoFit/>
          </a:bodyPr>
          <a:lstStyle/>
          <a:p>
            <a:pPr algn="r"/>
            <a:r>
              <a:rPr lang="fr-FR" sz="1200" dirty="0" smtClean="0"/>
              <a:t>J-F Castell  -  Agriculture et qualité de l’air : problèmes et solutions – 14 mars 2018   </a:t>
            </a:r>
            <a:endParaRPr lang="fr-FR" sz="1200" dirty="0"/>
          </a:p>
        </p:txBody>
      </p:sp>
      <p:sp>
        <p:nvSpPr>
          <p:cNvPr id="9" name="Rectangle 8"/>
          <p:cNvSpPr/>
          <p:nvPr/>
        </p:nvSpPr>
        <p:spPr>
          <a:xfrm>
            <a:off x="0" y="1571"/>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Contexte et enjeux</a:t>
            </a:r>
          </a:p>
        </p:txBody>
      </p:sp>
      <p:sp>
        <p:nvSpPr>
          <p:cNvPr id="10" name="Rectangle 9"/>
          <p:cNvSpPr/>
          <p:nvPr/>
        </p:nvSpPr>
        <p:spPr>
          <a:xfrm>
            <a:off x="3046932" y="1571"/>
            <a:ext cx="3046932" cy="311040"/>
          </a:xfrm>
          <a:prstGeom prst="rect">
            <a:avLst/>
          </a:prstGeom>
          <a:gradFill>
            <a:gsLst>
              <a:gs pos="0">
                <a:schemeClr val="accent1">
                  <a:tint val="66000"/>
                  <a:satMod val="160000"/>
                </a:schemeClr>
              </a:gs>
              <a:gs pos="74000">
                <a:schemeClr val="accent1">
                  <a:tint val="44500"/>
                  <a:satMod val="160000"/>
                </a:schemeClr>
              </a:gs>
              <a:gs pos="100000">
                <a:schemeClr val="accent1">
                  <a:tint val="23500"/>
                  <a:satMod val="160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Actions concrètes</a:t>
            </a:r>
          </a:p>
        </p:txBody>
      </p:sp>
      <p:sp>
        <p:nvSpPr>
          <p:cNvPr id="11" name="Rectangle 10"/>
          <p:cNvSpPr/>
          <p:nvPr/>
        </p:nvSpPr>
        <p:spPr>
          <a:xfrm>
            <a:off x="6093864" y="4669"/>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Conclusions</a:t>
            </a:r>
          </a:p>
        </p:txBody>
      </p:sp>
      <p:sp>
        <p:nvSpPr>
          <p:cNvPr id="18" name="ZoneTexte 17"/>
          <p:cNvSpPr txBox="1"/>
          <p:nvPr/>
        </p:nvSpPr>
        <p:spPr>
          <a:xfrm>
            <a:off x="0" y="724054"/>
            <a:ext cx="7560840" cy="369332"/>
          </a:xfrm>
          <a:prstGeom prst="rect">
            <a:avLst/>
          </a:prstGeom>
          <a:noFill/>
        </p:spPr>
        <p:txBody>
          <a:bodyPr wrap="square" rtlCol="0">
            <a:spAutoFit/>
          </a:bodyPr>
          <a:lstStyle/>
          <a:p>
            <a:r>
              <a:rPr lang="fr-FR" b="1" dirty="0" smtClean="0">
                <a:solidFill>
                  <a:schemeClr val="accent1">
                    <a:lumMod val="50000"/>
                  </a:schemeClr>
                </a:solidFill>
              </a:rPr>
              <a:t>1</a:t>
            </a:r>
            <a:r>
              <a:rPr lang="fr-FR" b="1" dirty="0">
                <a:solidFill>
                  <a:schemeClr val="accent1">
                    <a:lumMod val="50000"/>
                  </a:schemeClr>
                </a:solidFill>
              </a:rPr>
              <a:t>. Mieux </a:t>
            </a:r>
            <a:r>
              <a:rPr lang="fr-FR" b="1" dirty="0" smtClean="0">
                <a:solidFill>
                  <a:schemeClr val="accent1">
                    <a:lumMod val="50000"/>
                  </a:schemeClr>
                </a:solidFill>
              </a:rPr>
              <a:t>connaître/mesurer/quantifier </a:t>
            </a:r>
            <a:r>
              <a:rPr lang="fr-FR" b="1" dirty="0">
                <a:solidFill>
                  <a:schemeClr val="accent1">
                    <a:lumMod val="50000"/>
                  </a:schemeClr>
                </a:solidFill>
              </a:rPr>
              <a:t>pour pouvoir </a:t>
            </a:r>
            <a:r>
              <a:rPr lang="fr-FR" b="1" dirty="0" smtClean="0">
                <a:solidFill>
                  <a:schemeClr val="accent1">
                    <a:lumMod val="50000"/>
                  </a:schemeClr>
                </a:solidFill>
              </a:rPr>
              <a:t>agir</a:t>
            </a:r>
            <a:endParaRPr lang="fr-FR" b="1" dirty="0">
              <a:solidFill>
                <a:schemeClr val="accent1">
                  <a:lumMod val="50000"/>
                </a:schemeClr>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19" y="1638091"/>
            <a:ext cx="4968552" cy="4623796"/>
          </a:xfrm>
          <a:prstGeom prst="rect">
            <a:avLst/>
          </a:prstGeom>
        </p:spPr>
      </p:pic>
      <p:sp>
        <p:nvSpPr>
          <p:cNvPr id="3" name="ZoneTexte 2"/>
          <p:cNvSpPr txBox="1"/>
          <p:nvPr/>
        </p:nvSpPr>
        <p:spPr>
          <a:xfrm>
            <a:off x="110078" y="1060502"/>
            <a:ext cx="8852808" cy="369332"/>
          </a:xfrm>
          <a:prstGeom prst="rect">
            <a:avLst/>
          </a:prstGeom>
          <a:noFill/>
        </p:spPr>
        <p:txBody>
          <a:bodyPr wrap="square" rtlCol="0">
            <a:spAutoFit/>
          </a:bodyPr>
          <a:lstStyle/>
          <a:p>
            <a:r>
              <a:rPr lang="fr-FR" dirty="0" smtClean="0"/>
              <a:t>Détecter les pesticides présents dans l’air et </a:t>
            </a:r>
            <a:r>
              <a:rPr lang="fr-FR" dirty="0" smtClean="0"/>
              <a:t>leurs concentration et l’exposition (ANSES)  </a:t>
            </a:r>
            <a:endParaRPr lang="fr-FR" dirty="0"/>
          </a:p>
        </p:txBody>
      </p:sp>
      <p:cxnSp>
        <p:nvCxnSpPr>
          <p:cNvPr id="22" name="Connecteur droit 21"/>
          <p:cNvCxnSpPr/>
          <p:nvPr/>
        </p:nvCxnSpPr>
        <p:spPr>
          <a:xfrm>
            <a:off x="121094" y="6546775"/>
            <a:ext cx="9022906"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4860032" y="5769159"/>
            <a:ext cx="4102854" cy="646331"/>
          </a:xfrm>
          <a:prstGeom prst="rect">
            <a:avLst/>
          </a:prstGeom>
          <a:noFill/>
        </p:spPr>
        <p:txBody>
          <a:bodyPr wrap="square" rtlCol="0">
            <a:spAutoFit/>
          </a:bodyPr>
          <a:lstStyle/>
          <a:p>
            <a:r>
              <a:rPr lang="fr-FR" b="1" dirty="0" smtClean="0"/>
              <a:t>Des concentrations plus fortes en zone rurale et au printemps</a:t>
            </a:r>
            <a:endParaRPr lang="fr-FR" b="1" dirty="0"/>
          </a:p>
        </p:txBody>
      </p:sp>
    </p:spTree>
    <p:extLst>
      <p:ext uri="{BB962C8B-B14F-4D97-AF65-F5344CB8AC3E}">
        <p14:creationId xmlns:p14="http://schemas.microsoft.com/office/powerpoint/2010/main" val="1087751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354722"/>
            <a:ext cx="8352928" cy="369332"/>
          </a:xfrm>
          <a:prstGeom prst="rect">
            <a:avLst/>
          </a:prstGeom>
          <a:noFill/>
        </p:spPr>
        <p:txBody>
          <a:bodyPr wrap="square" rtlCol="0">
            <a:spAutoFit/>
          </a:bodyPr>
          <a:lstStyle/>
          <a:p>
            <a:r>
              <a:rPr lang="fr-FR" b="1" dirty="0" smtClean="0">
                <a:solidFill>
                  <a:schemeClr val="accent1">
                    <a:lumMod val="50000"/>
                  </a:schemeClr>
                </a:solidFill>
              </a:rPr>
              <a:t>Quelles actions concrètes ? (exemple des pesticides)</a:t>
            </a:r>
            <a:endParaRPr lang="fr-FR" b="1" dirty="0">
              <a:solidFill>
                <a:schemeClr val="accent1">
                  <a:lumMod val="50000"/>
                </a:schemeClr>
              </a:solidFill>
            </a:endParaRPr>
          </a:p>
        </p:txBody>
      </p:sp>
      <p:sp>
        <p:nvSpPr>
          <p:cNvPr id="6" name="ZoneTexte 5"/>
          <p:cNvSpPr txBox="1"/>
          <p:nvPr/>
        </p:nvSpPr>
        <p:spPr>
          <a:xfrm>
            <a:off x="0" y="832153"/>
            <a:ext cx="7560840" cy="369332"/>
          </a:xfrm>
          <a:prstGeom prst="rect">
            <a:avLst/>
          </a:prstGeom>
          <a:noFill/>
        </p:spPr>
        <p:txBody>
          <a:bodyPr wrap="square" rtlCol="0">
            <a:spAutoFit/>
          </a:bodyPr>
          <a:lstStyle/>
          <a:p>
            <a:r>
              <a:rPr lang="fr-FR" b="1" dirty="0" smtClean="0">
                <a:solidFill>
                  <a:schemeClr val="accent1">
                    <a:lumMod val="50000"/>
                  </a:schemeClr>
                </a:solidFill>
              </a:rPr>
              <a:t>1</a:t>
            </a:r>
            <a:r>
              <a:rPr lang="fr-FR" b="1" dirty="0">
                <a:solidFill>
                  <a:schemeClr val="accent1">
                    <a:lumMod val="50000"/>
                  </a:schemeClr>
                </a:solidFill>
              </a:rPr>
              <a:t>. Mieux </a:t>
            </a:r>
            <a:r>
              <a:rPr lang="fr-FR" b="1" dirty="0" smtClean="0">
                <a:solidFill>
                  <a:schemeClr val="accent1">
                    <a:lumMod val="50000"/>
                  </a:schemeClr>
                </a:solidFill>
              </a:rPr>
              <a:t>modéliser </a:t>
            </a:r>
            <a:r>
              <a:rPr lang="fr-FR" b="1" dirty="0">
                <a:solidFill>
                  <a:schemeClr val="accent1">
                    <a:lumMod val="50000"/>
                  </a:schemeClr>
                </a:solidFill>
              </a:rPr>
              <a:t>pour pouvoir </a:t>
            </a:r>
            <a:r>
              <a:rPr lang="fr-FR" b="1" dirty="0" smtClean="0">
                <a:solidFill>
                  <a:schemeClr val="accent1">
                    <a:lumMod val="50000"/>
                  </a:schemeClr>
                </a:solidFill>
              </a:rPr>
              <a:t>agir</a:t>
            </a:r>
            <a:endParaRPr lang="fr-FR" b="1" dirty="0">
              <a:solidFill>
                <a:schemeClr val="accent1">
                  <a:lumMod val="50000"/>
                </a:schemeClr>
              </a:solidFill>
            </a:endParaRPr>
          </a:p>
        </p:txBody>
      </p:sp>
      <p:sp>
        <p:nvSpPr>
          <p:cNvPr id="7" name="ZoneTexte 6"/>
          <p:cNvSpPr txBox="1"/>
          <p:nvPr/>
        </p:nvSpPr>
        <p:spPr>
          <a:xfrm>
            <a:off x="121094" y="6550223"/>
            <a:ext cx="9036496" cy="276999"/>
          </a:xfrm>
          <a:prstGeom prst="rect">
            <a:avLst/>
          </a:prstGeom>
          <a:noFill/>
        </p:spPr>
        <p:txBody>
          <a:bodyPr wrap="square" rtlCol="0">
            <a:spAutoFit/>
          </a:bodyPr>
          <a:lstStyle/>
          <a:p>
            <a:pPr algn="r"/>
            <a:r>
              <a:rPr lang="fr-FR" sz="1200" dirty="0" smtClean="0"/>
              <a:t>J-F Castell  -  Agriculture et qualité de l’air : problèmes et solutions – 14 mars 2018   </a:t>
            </a:r>
            <a:endParaRPr lang="fr-FR" sz="1200" dirty="0"/>
          </a:p>
        </p:txBody>
      </p:sp>
      <p:cxnSp>
        <p:nvCxnSpPr>
          <p:cNvPr id="8" name="Connecteur droit 7"/>
          <p:cNvCxnSpPr/>
          <p:nvPr/>
        </p:nvCxnSpPr>
        <p:spPr>
          <a:xfrm>
            <a:off x="121094" y="6546775"/>
            <a:ext cx="9022906"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1571"/>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Contexte et enjeux</a:t>
            </a:r>
          </a:p>
        </p:txBody>
      </p:sp>
      <p:sp>
        <p:nvSpPr>
          <p:cNvPr id="10" name="Rectangle 9"/>
          <p:cNvSpPr/>
          <p:nvPr/>
        </p:nvSpPr>
        <p:spPr>
          <a:xfrm>
            <a:off x="3046932" y="1571"/>
            <a:ext cx="3046932" cy="311040"/>
          </a:xfrm>
          <a:prstGeom prst="rect">
            <a:avLst/>
          </a:prstGeom>
          <a:gradFill>
            <a:gsLst>
              <a:gs pos="0">
                <a:schemeClr val="accent1">
                  <a:tint val="66000"/>
                  <a:satMod val="160000"/>
                </a:schemeClr>
              </a:gs>
              <a:gs pos="74000">
                <a:schemeClr val="accent1">
                  <a:tint val="44500"/>
                  <a:satMod val="160000"/>
                </a:schemeClr>
              </a:gs>
              <a:gs pos="100000">
                <a:schemeClr val="accent1">
                  <a:tint val="23500"/>
                  <a:satMod val="160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Actions concrètes</a:t>
            </a:r>
          </a:p>
        </p:txBody>
      </p:sp>
      <p:sp>
        <p:nvSpPr>
          <p:cNvPr id="11" name="Rectangle 10"/>
          <p:cNvSpPr/>
          <p:nvPr/>
        </p:nvSpPr>
        <p:spPr>
          <a:xfrm>
            <a:off x="6093864" y="4669"/>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Conclusions</a:t>
            </a: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09915"/>
            <a:ext cx="3041354" cy="42953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157" y="1380469"/>
            <a:ext cx="32004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464" y="3573016"/>
            <a:ext cx="467995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597211" y="6162297"/>
            <a:ext cx="2808312" cy="369332"/>
          </a:xfrm>
          <a:prstGeom prst="rect">
            <a:avLst/>
          </a:prstGeom>
          <a:noFill/>
        </p:spPr>
        <p:txBody>
          <a:bodyPr wrap="square" rtlCol="0">
            <a:spAutoFit/>
          </a:bodyPr>
          <a:lstStyle/>
          <a:p>
            <a:r>
              <a:rPr lang="fr-FR" i="1" dirty="0" smtClean="0"/>
              <a:t>Saint-Jean, 2017</a:t>
            </a:r>
            <a:endParaRPr lang="fr-FR" i="1" dirty="0"/>
          </a:p>
        </p:txBody>
      </p:sp>
      <p:sp>
        <p:nvSpPr>
          <p:cNvPr id="3" name="Rectangle 2"/>
          <p:cNvSpPr/>
          <p:nvPr/>
        </p:nvSpPr>
        <p:spPr>
          <a:xfrm>
            <a:off x="6500101" y="6167090"/>
            <a:ext cx="2121478" cy="369332"/>
          </a:xfrm>
          <a:prstGeom prst="rect">
            <a:avLst/>
          </a:prstGeom>
        </p:spPr>
        <p:txBody>
          <a:bodyPr wrap="none">
            <a:spAutoFit/>
          </a:bodyPr>
          <a:lstStyle/>
          <a:p>
            <a:r>
              <a:rPr lang="fr-FR" i="1" dirty="0" err="1"/>
              <a:t>Lichiheb</a:t>
            </a:r>
            <a:r>
              <a:rPr lang="fr-FR" i="1" dirty="0"/>
              <a:t> et al., </a:t>
            </a:r>
            <a:r>
              <a:rPr lang="fr-FR" i="1" dirty="0" smtClean="0"/>
              <a:t>2015</a:t>
            </a:r>
            <a:endParaRPr lang="fr-FR" i="1" dirty="0"/>
          </a:p>
        </p:txBody>
      </p:sp>
    </p:spTree>
    <p:extLst>
      <p:ext uri="{BB962C8B-B14F-4D97-AF65-F5344CB8AC3E}">
        <p14:creationId xmlns:p14="http://schemas.microsoft.com/office/powerpoint/2010/main" val="277336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354722"/>
            <a:ext cx="8352928" cy="369332"/>
          </a:xfrm>
          <a:prstGeom prst="rect">
            <a:avLst/>
          </a:prstGeom>
          <a:noFill/>
        </p:spPr>
        <p:txBody>
          <a:bodyPr wrap="square" rtlCol="0">
            <a:spAutoFit/>
          </a:bodyPr>
          <a:lstStyle/>
          <a:p>
            <a:r>
              <a:rPr lang="fr-FR" b="1" dirty="0" smtClean="0">
                <a:solidFill>
                  <a:schemeClr val="accent1">
                    <a:lumMod val="50000"/>
                  </a:schemeClr>
                </a:solidFill>
              </a:rPr>
              <a:t>Quelles actions concrètes ?</a:t>
            </a:r>
            <a:endParaRPr lang="fr-FR" b="1" dirty="0">
              <a:solidFill>
                <a:schemeClr val="accent1">
                  <a:lumMod val="50000"/>
                </a:schemeClr>
              </a:solidFill>
            </a:endParaRPr>
          </a:p>
        </p:txBody>
      </p:sp>
      <p:sp>
        <p:nvSpPr>
          <p:cNvPr id="6" name="ZoneTexte 5"/>
          <p:cNvSpPr txBox="1"/>
          <p:nvPr/>
        </p:nvSpPr>
        <p:spPr>
          <a:xfrm>
            <a:off x="0" y="647487"/>
            <a:ext cx="7560840" cy="369332"/>
          </a:xfrm>
          <a:prstGeom prst="rect">
            <a:avLst/>
          </a:prstGeom>
          <a:noFill/>
        </p:spPr>
        <p:txBody>
          <a:bodyPr wrap="square" rtlCol="0">
            <a:spAutoFit/>
          </a:bodyPr>
          <a:lstStyle/>
          <a:p>
            <a:r>
              <a:rPr lang="fr-FR" b="1" dirty="0" smtClean="0">
                <a:solidFill>
                  <a:schemeClr val="accent1">
                    <a:lumMod val="50000"/>
                  </a:schemeClr>
                </a:solidFill>
              </a:rPr>
              <a:t>2. Proposer / expérimenter des pratiques moins émettrices de polluants </a:t>
            </a:r>
            <a:endParaRPr lang="fr-FR" b="1" dirty="0">
              <a:solidFill>
                <a:schemeClr val="accent1">
                  <a:lumMod val="50000"/>
                </a:schemeClr>
              </a:solidFill>
            </a:endParaRPr>
          </a:p>
        </p:txBody>
      </p:sp>
      <p:sp>
        <p:nvSpPr>
          <p:cNvPr id="7" name="ZoneTexte 6"/>
          <p:cNvSpPr txBox="1"/>
          <p:nvPr/>
        </p:nvSpPr>
        <p:spPr>
          <a:xfrm>
            <a:off x="121094" y="6550223"/>
            <a:ext cx="9036496" cy="276999"/>
          </a:xfrm>
          <a:prstGeom prst="rect">
            <a:avLst/>
          </a:prstGeom>
          <a:noFill/>
        </p:spPr>
        <p:txBody>
          <a:bodyPr wrap="square" rtlCol="0">
            <a:spAutoFit/>
          </a:bodyPr>
          <a:lstStyle/>
          <a:p>
            <a:pPr algn="r"/>
            <a:r>
              <a:rPr lang="fr-FR" sz="1200" dirty="0" smtClean="0"/>
              <a:t>J-F Castell  -  Agriculture et qualité de l’air : problèmes et solutions – 14 mars 2018   </a:t>
            </a:r>
            <a:endParaRPr lang="fr-FR" sz="1200" dirty="0"/>
          </a:p>
        </p:txBody>
      </p:sp>
      <p:cxnSp>
        <p:nvCxnSpPr>
          <p:cNvPr id="8" name="Connecteur droit 7"/>
          <p:cNvCxnSpPr/>
          <p:nvPr/>
        </p:nvCxnSpPr>
        <p:spPr>
          <a:xfrm>
            <a:off x="121094" y="6546775"/>
            <a:ext cx="9022906"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1571"/>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Contexte et enjeux</a:t>
            </a:r>
          </a:p>
        </p:txBody>
      </p:sp>
      <p:sp>
        <p:nvSpPr>
          <p:cNvPr id="10" name="Rectangle 9"/>
          <p:cNvSpPr/>
          <p:nvPr/>
        </p:nvSpPr>
        <p:spPr>
          <a:xfrm>
            <a:off x="3046932" y="1571"/>
            <a:ext cx="3046932" cy="311040"/>
          </a:xfrm>
          <a:prstGeom prst="rect">
            <a:avLst/>
          </a:prstGeom>
          <a:gradFill>
            <a:gsLst>
              <a:gs pos="0">
                <a:schemeClr val="accent1">
                  <a:tint val="66000"/>
                  <a:satMod val="160000"/>
                </a:schemeClr>
              </a:gs>
              <a:gs pos="74000">
                <a:schemeClr val="accent1">
                  <a:tint val="44500"/>
                  <a:satMod val="160000"/>
                </a:schemeClr>
              </a:gs>
              <a:gs pos="100000">
                <a:schemeClr val="accent1">
                  <a:tint val="23500"/>
                  <a:satMod val="160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Actions concrètes</a:t>
            </a:r>
          </a:p>
        </p:txBody>
      </p:sp>
      <p:sp>
        <p:nvSpPr>
          <p:cNvPr id="11" name="Rectangle 10"/>
          <p:cNvSpPr/>
          <p:nvPr/>
        </p:nvSpPr>
        <p:spPr>
          <a:xfrm>
            <a:off x="6093864" y="4669"/>
            <a:ext cx="3046932" cy="311040"/>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Conclusions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518" y="3229898"/>
            <a:ext cx="1736320" cy="3086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684" y="1176329"/>
            <a:ext cx="3504308" cy="197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cteur droit 2"/>
          <p:cNvCxnSpPr/>
          <p:nvPr/>
        </p:nvCxnSpPr>
        <p:spPr>
          <a:xfrm flipH="1">
            <a:off x="2763991" y="1214179"/>
            <a:ext cx="3032145" cy="46158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AutoShape 4" descr="Résultat de recherche d'images pour &quot;lutte biologique contre les puceron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1" name="Imag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1214179"/>
            <a:ext cx="2409825" cy="1895475"/>
          </a:xfrm>
          <a:prstGeom prst="rect">
            <a:avLst/>
          </a:prstGeom>
        </p:spPr>
      </p:pic>
      <p:pic>
        <p:nvPicPr>
          <p:cNvPr id="23" name="Image 22"/>
          <p:cNvPicPr>
            <a:picLocks noChangeAspect="1"/>
          </p:cNvPicPr>
          <p:nvPr/>
        </p:nvPicPr>
        <p:blipFill>
          <a:blip r:embed="rId5"/>
          <a:stretch>
            <a:fillRect/>
          </a:stretch>
        </p:blipFill>
        <p:spPr>
          <a:xfrm>
            <a:off x="6591964" y="3188832"/>
            <a:ext cx="2050731" cy="3107715"/>
          </a:xfrm>
          <a:prstGeom prst="rect">
            <a:avLst/>
          </a:prstGeom>
        </p:spPr>
      </p:pic>
      <p:pic>
        <p:nvPicPr>
          <p:cNvPr id="22" name="Imag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3927" y="4448697"/>
            <a:ext cx="2466975" cy="1847850"/>
          </a:xfrm>
          <a:prstGeom prst="rect">
            <a:avLst/>
          </a:prstGeom>
        </p:spPr>
      </p:pic>
    </p:spTree>
    <p:extLst>
      <p:ext uri="{BB962C8B-B14F-4D97-AF65-F5344CB8AC3E}">
        <p14:creationId xmlns:p14="http://schemas.microsoft.com/office/powerpoint/2010/main" val="2919803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851</Words>
  <Application>Microsoft Office PowerPoint</Application>
  <PresentationFormat>Affichage à l'écran (4:3)</PresentationFormat>
  <Paragraphs>211</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INRA UMR EGC Thiverval Grignon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castell</dc:creator>
  <cp:lastModifiedBy>castell</cp:lastModifiedBy>
  <cp:revision>40</cp:revision>
  <dcterms:created xsi:type="dcterms:W3CDTF">2018-03-13T09:39:20Z</dcterms:created>
  <dcterms:modified xsi:type="dcterms:W3CDTF">2018-03-14T10:04:10Z</dcterms:modified>
</cp:coreProperties>
</file>