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9.xml" ContentType="application/vnd.openxmlformats-officedocument.drawingml.char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_rels/notesSlide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9.png" ContentType="image/png"/>
  <Override PartName="/ppt/media/image28.jpeg" ContentType="image/jpe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7.png" ContentType="image/png"/>
  <Override PartName="/ppt/media/image29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22.png" ContentType="image/png"/>
  <Override PartName="/ppt/media/image19.jpeg" ContentType="image/jpeg"/>
  <Override PartName="/ppt/media/image20.wmf" ContentType="image/x-wmf"/>
  <Override PartName="/ppt/media/image21.png" ContentType="image/png"/>
  <Override PartName="/ppt/media/image23.jpeg" ContentType="image/jpeg"/>
  <Override PartName="/ppt/media/image24.jpeg" ContentType="image/jpeg"/>
  <Override PartName="/ppt/media/image25.png" ContentType="image/png"/>
  <Override PartName="/ppt/media/image26.jpeg" ContentType="image/jpeg"/>
  <Override PartName="/ppt/media/image27.jpeg" ContentType="image/jpe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9144000" cy="6858000"/>
  <p:notesSz cx="6797675" cy="987266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200" spc="-1" strike="noStrike">
                <a:solidFill>
                  <a:srgbClr val="ff0000"/>
                </a:solidFill>
                <a:latin typeface="Arial"/>
              </a:defRPr>
            </a:pPr>
            <a:r>
              <a:rPr b="0" sz="1200" spc="-1" strike="noStrike">
                <a:solidFill>
                  <a:srgbClr val="ff0000"/>
                </a:solidFill>
                <a:latin typeface="Arial"/>
              </a:rPr>
              <a:t>Récapitulatif Réception / Traitement 2018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0596043395022336"/>
          <c:y val="0.162176552017889"/>
          <c:w val="0.927504786215699"/>
          <c:h val="0.813757853263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Réception déchets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numFmt formatCode="#,##0.00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12613.92</c:v>
                </c:pt>
                <c:pt idx="1">
                  <c:v>9807.75</c:v>
                </c:pt>
                <c:pt idx="2">
                  <c:v>9106.38</c:v>
                </c:pt>
                <c:pt idx="3">
                  <c:v>11658.297</c:v>
                </c:pt>
                <c:pt idx="4">
                  <c:v>12951</c:v>
                </c:pt>
                <c:pt idx="5">
                  <c:v>12208.5</c:v>
                </c:pt>
                <c:pt idx="6">
                  <c:v>10037.66</c:v>
                </c:pt>
                <c:pt idx="7">
                  <c:v>8463.29</c:v>
                </c:pt>
                <c:pt idx="8">
                  <c:v>9556.54</c:v>
                </c:pt>
                <c:pt idx="9">
                  <c:v>9433.43</c:v>
                </c:pt>
                <c:pt idx="10">
                  <c:v>10775.2</c:v>
                </c:pt>
                <c:pt idx="11">
                  <c:v>12489.2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Delta stock fosse</c:v>
                </c:pt>
              </c:strCache>
            </c:strRef>
          </c:tx>
          <c:spPr>
            <a:solidFill>
              <a:srgbClr val="c4de51"/>
            </a:solidFill>
            <a:ln>
              <a:noFill/>
            </a:ln>
          </c:spPr>
          <c:invertIfNegative val="0"/>
          <c:dLbls>
            <c:numFmt formatCode="#,##0.00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1800</c:v>
                </c:pt>
                <c:pt idx="1">
                  <c:v>-1000</c:v>
                </c:pt>
                <c:pt idx="2">
                  <c:v>1500</c:v>
                </c:pt>
                <c:pt idx="3">
                  <c:v>-400</c:v>
                </c:pt>
                <c:pt idx="4">
                  <c:v>200</c:v>
                </c:pt>
                <c:pt idx="5">
                  <c:v>100</c:v>
                </c:pt>
                <c:pt idx="6">
                  <c:v>400</c:v>
                </c:pt>
                <c:pt idx="7">
                  <c:v>-2200</c:v>
                </c:pt>
                <c:pt idx="8">
                  <c:v>2100</c:v>
                </c:pt>
                <c:pt idx="9">
                  <c:v>-1800</c:v>
                </c:pt>
                <c:pt idx="10">
                  <c:v>-900</c:v>
                </c:pt>
                <c:pt idx="11">
                  <c:v>1000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Traitement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Lbls>
            <c:numFmt formatCode="#,##0.00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10813.92</c:v>
                </c:pt>
                <c:pt idx="1">
                  <c:v>10807.75</c:v>
                </c:pt>
                <c:pt idx="2">
                  <c:v>7269.12</c:v>
                </c:pt>
                <c:pt idx="3">
                  <c:v>12058.297</c:v>
                </c:pt>
                <c:pt idx="4">
                  <c:v>12751</c:v>
                </c:pt>
                <c:pt idx="5">
                  <c:v>12108.5</c:v>
                </c:pt>
                <c:pt idx="6">
                  <c:v>9048.62</c:v>
                </c:pt>
                <c:pt idx="7">
                  <c:v>10288.23</c:v>
                </c:pt>
                <c:pt idx="8">
                  <c:v>6750.52</c:v>
                </c:pt>
                <c:pt idx="9">
                  <c:v>10232.87</c:v>
                </c:pt>
                <c:pt idx="10">
                  <c:v>11675.2</c:v>
                </c:pt>
                <c:pt idx="11">
                  <c:v>11489.2</c:v>
                </c:pt>
              </c:numCache>
            </c:numRef>
          </c:val>
        </c:ser>
        <c:ser>
          <c:idx val="3"/>
          <c:order val="3"/>
          <c:tx>
            <c:strRef>
              <c:f>label 3</c:f>
              <c:strCache>
                <c:ptCount val="1"/>
                <c:pt idx="0">
                  <c:v>Evacuations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numFmt formatCode="#,##0.00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-337.26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-589.04</c:v>
                </c:pt>
                <c:pt idx="7">
                  <c:v>-375.06</c:v>
                </c:pt>
                <c:pt idx="8">
                  <c:v>-706.02</c:v>
                </c:pt>
                <c:pt idx="9">
                  <c:v>-1000.56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gapWidth val="219"/>
        <c:overlap val="-27"/>
        <c:axId val="995720"/>
        <c:axId val="71816120"/>
      </c:barChart>
      <c:catAx>
        <c:axId val="995720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71816120"/>
        <c:crosses val="autoZero"/>
        <c:auto val="1"/>
        <c:lblAlgn val="ctr"/>
        <c:lblOffset val="100"/>
      </c:catAx>
      <c:valAx>
        <c:axId val="71816120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,##0.0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995720"/>
        <c:crosses val="autoZero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900" spc="-1" strike="noStrike">
              <a:solidFill>
                <a:srgbClr val="595959"/>
              </a:solidFill>
              <a:latin typeface="Arial"/>
            </a:defRPr>
          </a:pPr>
        </a:p>
      </c:txPr>
    </c:legend>
    <c:plotVisOnly val="1"/>
    <c:dispBlanksAs val="gap"/>
  </c:chart>
  <c:spPr>
    <a:noFill/>
    <a:ln>
      <a:solidFill>
        <a:srgbClr val="808080"/>
      </a:solidFill>
    </a:ln>
  </c:spPr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100" spc="-1" strike="noStrike">
                <a:solidFill>
                  <a:srgbClr val="595959"/>
                </a:solidFill>
                <a:latin typeface="Arial"/>
              </a:defRPr>
            </a:pPr>
            <a:r>
              <a:rPr b="0" sz="1100" spc="-1" strike="noStrike">
                <a:solidFill>
                  <a:srgbClr val="595959"/>
                </a:solidFill>
                <a:latin typeface="Arial"/>
              </a:rPr>
              <a:t>Moyennes Poussières AZALYS 2018</a:t>
            </a:r>
          </a:p>
        </c:rich>
      </c:tx>
      <c:overlay val="0"/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Poussières LIGNE N°1</c:v>
                </c:pt>
              </c:strCache>
            </c:strRef>
          </c:tx>
          <c:spPr>
            <a:solidFill>
              <a:srgbClr val="3d466c"/>
            </a:solidFill>
            <a:ln>
              <a:noFill/>
            </a:ln>
          </c:spPr>
          <c:invertIfNegative val="0"/>
          <c:dLbls>
            <c:numFmt formatCode="0.0#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DECEMBRE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0.34</c:v>
                </c:pt>
                <c:pt idx="1">
                  <c:v>0.52</c:v>
                </c:pt>
                <c:pt idx="2">
                  <c:v>0.31</c:v>
                </c:pt>
                <c:pt idx="3">
                  <c:v>0.35</c:v>
                </c:pt>
                <c:pt idx="4">
                  <c:v>0.33</c:v>
                </c:pt>
                <c:pt idx="5">
                  <c:v>0.48</c:v>
                </c:pt>
                <c:pt idx="6">
                  <c:v>0.37</c:v>
                </c:pt>
                <c:pt idx="7">
                  <c:v>0.34</c:v>
                </c:pt>
                <c:pt idx="8">
                  <c:v>0.26</c:v>
                </c:pt>
                <c:pt idx="9">
                  <c:v>0.6</c:v>
                </c:pt>
                <c:pt idx="10">
                  <c:v>0.57</c:v>
                </c:pt>
                <c:pt idx="11">
                  <c:v>0.58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Poussières LIGNE N°2</c:v>
                </c:pt>
              </c:strCache>
            </c:strRef>
          </c:tx>
          <c:spPr>
            <a:solidFill>
              <a:srgbClr val="c4de51"/>
            </a:solidFill>
            <a:ln>
              <a:noFill/>
            </a:ln>
          </c:spPr>
          <c:invertIfNegative val="0"/>
          <c:dLbls>
            <c:numFmt formatCode="0.0#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DECEMBRE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0.39</c:v>
                </c:pt>
                <c:pt idx="1">
                  <c:v>0.14</c:v>
                </c:pt>
                <c:pt idx="2">
                  <c:v>0.71</c:v>
                </c:pt>
                <c:pt idx="3">
                  <c:v>0.46</c:v>
                </c:pt>
                <c:pt idx="4">
                  <c:v>0.7</c:v>
                </c:pt>
                <c:pt idx="5">
                  <c:v>0.38</c:v>
                </c:pt>
                <c:pt idx="6">
                  <c:v>0.37</c:v>
                </c:pt>
                <c:pt idx="7">
                  <c:v>0.53</c:v>
                </c:pt>
                <c:pt idx="8">
                  <c:v>0.49</c:v>
                </c:pt>
                <c:pt idx="9">
                  <c:v>0.51</c:v>
                </c:pt>
                <c:pt idx="10">
                  <c:v>0.52</c:v>
                </c:pt>
                <c:pt idx="11">
                  <c:v>0.41</c:v>
                </c:pt>
              </c:numCache>
            </c:numRef>
          </c:val>
        </c:ser>
        <c:gapWidth val="219"/>
        <c:overlap val="0"/>
        <c:axId val="93391422"/>
        <c:axId val="31577751"/>
      </c:barChart>
      <c:lineChart>
        <c:grouping val="standard"/>
        <c:varyColors val="0"/>
        <c:ser>
          <c:idx val="2"/>
          <c:order val="2"/>
          <c:tx>
            <c:strRef>
              <c:f>label 2</c:f>
              <c:strCache>
                <c:ptCount val="1"/>
                <c:pt idx="0">
                  <c:v>Poussières Régl.</c:v>
                </c:pt>
              </c:strCache>
            </c:strRef>
          </c:tx>
          <c:spPr>
            <a:solidFill>
              <a:srgbClr val="abafbf"/>
            </a:solidFill>
            <a:ln w="28440">
              <a:solidFill>
                <a:srgbClr val="abafbf"/>
              </a:solidFill>
              <a:round/>
            </a:ln>
          </c:spPr>
          <c:marker>
            <c:symbol val="none"/>
          </c:marker>
          <c:dLbls>
            <c:numFmt formatCode="0.0#" sourceLinked="1"/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DECEMBRE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36201119"/>
        <c:axId val="93537546"/>
      </c:lineChart>
      <c:catAx>
        <c:axId val="93391422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31577751"/>
        <c:crosses val="autoZero"/>
        <c:auto val="1"/>
        <c:lblAlgn val="ctr"/>
        <c:lblOffset val="100"/>
      </c:catAx>
      <c:valAx>
        <c:axId val="31577751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#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93391422"/>
        <c:crosses val="autoZero"/>
      </c:valAx>
      <c:catAx>
        <c:axId val="36201119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93537546"/>
        <c:crosses val="autoZero"/>
        <c:auto val="1"/>
        <c:lblAlgn val="ctr"/>
        <c:lblOffset val="100"/>
      </c:catAx>
      <c:valAx>
        <c:axId val="93537546"/>
        <c:scaling>
          <c:orientation val="minMax"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#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36201119"/>
        <c:crosses val="autoZero"/>
      </c:valAx>
      <c:spPr>
        <a:noFill/>
        <a:ln w="25560"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900" spc="-1" strike="noStrike">
              <a:solidFill>
                <a:srgbClr val="595959"/>
              </a:solidFill>
              <a:latin typeface="Arial"/>
            </a:defRPr>
          </a:pPr>
        </a:p>
      </c:txPr>
    </c:legend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100" spc="-1" strike="noStrike">
                <a:solidFill>
                  <a:srgbClr val="595959"/>
                </a:solidFill>
                <a:latin typeface="Arial"/>
              </a:defRPr>
            </a:pPr>
            <a:r>
              <a:rPr b="0" sz="1100" spc="-1" strike="noStrike">
                <a:solidFill>
                  <a:srgbClr val="595959"/>
                </a:solidFill>
                <a:latin typeface="Arial"/>
              </a:rPr>
              <a:t>Moyennes COT AZALYS 2018</a:t>
            </a:r>
          </a:p>
        </c:rich>
      </c:tx>
      <c:overlay val="0"/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COT LIGNE N°1</c:v>
                </c:pt>
              </c:strCache>
            </c:strRef>
          </c:tx>
          <c:spPr>
            <a:solidFill>
              <a:srgbClr val="3d466c"/>
            </a:solidFill>
            <a:ln>
              <a:noFill/>
            </a:ln>
          </c:spPr>
          <c:invertIfNegative val="0"/>
          <c:dLbls>
            <c:numFmt formatCode="0.0#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DECEMBRE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0.45</c:v>
                </c:pt>
                <c:pt idx="1">
                  <c:v>0.38</c:v>
                </c:pt>
                <c:pt idx="2">
                  <c:v>0.66</c:v>
                </c:pt>
                <c:pt idx="3">
                  <c:v>0.5</c:v>
                </c:pt>
                <c:pt idx="4">
                  <c:v>0.54</c:v>
                </c:pt>
                <c:pt idx="5">
                  <c:v>0.54</c:v>
                </c:pt>
                <c:pt idx="6">
                  <c:v>0.54</c:v>
                </c:pt>
                <c:pt idx="7">
                  <c:v>0.52</c:v>
                </c:pt>
                <c:pt idx="8">
                  <c:v>0.61</c:v>
                </c:pt>
                <c:pt idx="9">
                  <c:v>0.6</c:v>
                </c:pt>
                <c:pt idx="10">
                  <c:v>0.74</c:v>
                </c:pt>
                <c:pt idx="11">
                  <c:v>0.81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COT LIGNE N°2</c:v>
                </c:pt>
              </c:strCache>
            </c:strRef>
          </c:tx>
          <c:spPr>
            <a:solidFill>
              <a:srgbClr val="c4de51"/>
            </a:solidFill>
            <a:ln>
              <a:noFill/>
            </a:ln>
          </c:spPr>
          <c:invertIfNegative val="0"/>
          <c:dLbls>
            <c:numFmt formatCode="0.0#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DECEMBRE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0.89</c:v>
                </c:pt>
                <c:pt idx="1">
                  <c:v>0.83</c:v>
                </c:pt>
                <c:pt idx="2">
                  <c:v>1.03</c:v>
                </c:pt>
                <c:pt idx="3">
                  <c:v>1.14</c:v>
                </c:pt>
                <c:pt idx="4">
                  <c:v>1.16</c:v>
                </c:pt>
                <c:pt idx="5">
                  <c:v>1.11</c:v>
                </c:pt>
                <c:pt idx="6">
                  <c:v>1.27</c:v>
                </c:pt>
                <c:pt idx="7">
                  <c:v>1.21</c:v>
                </c:pt>
                <c:pt idx="8">
                  <c:v>1.05</c:v>
                </c:pt>
                <c:pt idx="9">
                  <c:v>1.32</c:v>
                </c:pt>
                <c:pt idx="10">
                  <c:v>1.11</c:v>
                </c:pt>
                <c:pt idx="11">
                  <c:v>1.25</c:v>
                </c:pt>
              </c:numCache>
            </c:numRef>
          </c:val>
        </c:ser>
        <c:gapWidth val="219"/>
        <c:overlap val="0"/>
        <c:axId val="15063371"/>
        <c:axId val="26380771"/>
      </c:barChart>
      <c:lineChart>
        <c:grouping val="standard"/>
        <c:varyColors val="0"/>
        <c:ser>
          <c:idx val="2"/>
          <c:order val="2"/>
          <c:tx>
            <c:strRef>
              <c:f>label 2</c:f>
              <c:strCache>
                <c:ptCount val="1"/>
                <c:pt idx="0">
                  <c:v>COT Régl.</c:v>
                </c:pt>
              </c:strCache>
            </c:strRef>
          </c:tx>
          <c:spPr>
            <a:solidFill>
              <a:srgbClr val="abafbf"/>
            </a:solidFill>
            <a:ln w="28440">
              <a:solidFill>
                <a:srgbClr val="abafbf"/>
              </a:solidFill>
              <a:round/>
            </a:ln>
          </c:spPr>
          <c:marker>
            <c:symbol val="none"/>
          </c:marker>
          <c:dLbls>
            <c:numFmt formatCode="0.0#" sourceLinked="1"/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DECEMBRE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74533793"/>
        <c:axId val="3785257"/>
      </c:lineChart>
      <c:catAx>
        <c:axId val="15063371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26380771"/>
        <c:crosses val="autoZero"/>
        <c:auto val="1"/>
        <c:lblAlgn val="ctr"/>
        <c:lblOffset val="100"/>
      </c:catAx>
      <c:valAx>
        <c:axId val="26380771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#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15063371"/>
        <c:crosses val="autoZero"/>
      </c:valAx>
      <c:catAx>
        <c:axId val="74533793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3785257"/>
        <c:crosses val="autoZero"/>
        <c:auto val="1"/>
        <c:lblAlgn val="ctr"/>
        <c:lblOffset val="100"/>
      </c:catAx>
      <c:valAx>
        <c:axId val="3785257"/>
        <c:scaling>
          <c:orientation val="minMax"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#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74533793"/>
        <c:crosses val="autoZero"/>
      </c:valAx>
      <c:spPr>
        <a:noFill/>
        <a:ln w="25560"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900" spc="-1" strike="noStrike">
              <a:solidFill>
                <a:srgbClr val="595959"/>
              </a:solidFill>
              <a:latin typeface="Arial"/>
            </a:defRPr>
          </a:pPr>
        </a:p>
      </c:txPr>
    </c:legend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100" spc="-1" strike="noStrike">
                <a:solidFill>
                  <a:srgbClr val="595959"/>
                </a:solidFill>
                <a:latin typeface="Arial"/>
              </a:defRPr>
            </a:pPr>
            <a:r>
              <a:rPr b="0" sz="1100" spc="-1" strike="noStrike">
                <a:solidFill>
                  <a:srgbClr val="595959"/>
                </a:solidFill>
                <a:latin typeface="Arial"/>
              </a:rPr>
              <a:t>Moyennes NH3 AZALYS 2018</a:t>
            </a:r>
          </a:p>
        </c:rich>
      </c:tx>
      <c:overlay val="0"/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NH3 LIGNE N°1</c:v>
                </c:pt>
              </c:strCache>
            </c:strRef>
          </c:tx>
          <c:spPr>
            <a:solidFill>
              <a:srgbClr val="3d466c"/>
            </a:solidFill>
            <a:ln>
              <a:noFill/>
            </a:ln>
          </c:spPr>
          <c:invertIfNegative val="0"/>
          <c:dLbls>
            <c:numFmt formatCode="0.0#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DECEMBRE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0.11</c:v>
                </c:pt>
                <c:pt idx="1">
                  <c:v>0.11</c:v>
                </c:pt>
                <c:pt idx="2">
                  <c:v>0.25</c:v>
                </c:pt>
                <c:pt idx="3">
                  <c:v>0.18</c:v>
                </c:pt>
                <c:pt idx="4">
                  <c:v>0.24</c:v>
                </c:pt>
                <c:pt idx="5">
                  <c:v>0.24</c:v>
                </c:pt>
                <c:pt idx="6">
                  <c:v>0.22</c:v>
                </c:pt>
                <c:pt idx="7">
                  <c:v>0.19</c:v>
                </c:pt>
                <c:pt idx="8">
                  <c:v>0.15</c:v>
                </c:pt>
                <c:pt idx="9">
                  <c:v>0.19</c:v>
                </c:pt>
                <c:pt idx="10">
                  <c:v>0.13</c:v>
                </c:pt>
                <c:pt idx="11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NH3 LIGNE N°2</c:v>
                </c:pt>
              </c:strCache>
            </c:strRef>
          </c:tx>
          <c:spPr>
            <a:solidFill>
              <a:srgbClr val="c4de51"/>
            </a:solidFill>
            <a:ln>
              <a:noFill/>
            </a:ln>
          </c:spPr>
          <c:invertIfNegative val="0"/>
          <c:dLbls>
            <c:numFmt formatCode="0.0#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DECEMBRE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0.12</c:v>
                </c:pt>
                <c:pt idx="1">
                  <c:v>0</c:v>
                </c:pt>
                <c:pt idx="2">
                  <c:v>0</c:v>
                </c:pt>
                <c:pt idx="3">
                  <c:v>0.04</c:v>
                </c:pt>
                <c:pt idx="4">
                  <c:v>0.01</c:v>
                </c:pt>
                <c:pt idx="5">
                  <c:v>0</c:v>
                </c:pt>
                <c:pt idx="6">
                  <c:v>0</c:v>
                </c:pt>
                <c:pt idx="7">
                  <c:v>0.01</c:v>
                </c:pt>
                <c:pt idx="8">
                  <c:v>0.04</c:v>
                </c:pt>
                <c:pt idx="9">
                  <c:v>0.03</c:v>
                </c:pt>
                <c:pt idx="10">
                  <c:v>0.02</c:v>
                </c:pt>
                <c:pt idx="11">
                  <c:v>0.01</c:v>
                </c:pt>
              </c:numCache>
            </c:numRef>
          </c:val>
        </c:ser>
        <c:gapWidth val="219"/>
        <c:overlap val="0"/>
        <c:axId val="13918242"/>
        <c:axId val="85957799"/>
      </c:barChart>
      <c:lineChart>
        <c:grouping val="standard"/>
        <c:varyColors val="0"/>
        <c:ser>
          <c:idx val="2"/>
          <c:order val="2"/>
          <c:tx>
            <c:strRef>
              <c:f>label 2</c:f>
              <c:strCache>
                <c:ptCount val="1"/>
                <c:pt idx="0">
                  <c:v>NH3 Régl.</c:v>
                </c:pt>
              </c:strCache>
            </c:strRef>
          </c:tx>
          <c:spPr>
            <a:solidFill>
              <a:srgbClr val="abafbf"/>
            </a:solidFill>
            <a:ln w="28440">
              <a:solidFill>
                <a:srgbClr val="abafbf"/>
              </a:solidFill>
              <a:round/>
            </a:ln>
          </c:spPr>
          <c:marker>
            <c:symbol val="none"/>
          </c:marker>
          <c:dLbls>
            <c:numFmt formatCode="0.0#" sourceLinked="1"/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DECEMBRE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93006835"/>
        <c:axId val="40797696"/>
      </c:lineChart>
      <c:catAx>
        <c:axId val="13918242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85957799"/>
        <c:crosses val="autoZero"/>
        <c:auto val="1"/>
        <c:lblAlgn val="ctr"/>
        <c:lblOffset val="100"/>
      </c:catAx>
      <c:valAx>
        <c:axId val="85957799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#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13918242"/>
        <c:crosses val="autoZero"/>
      </c:valAx>
      <c:catAx>
        <c:axId val="93006835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40797696"/>
        <c:crosses val="autoZero"/>
        <c:auto val="1"/>
        <c:lblAlgn val="ctr"/>
        <c:lblOffset val="100"/>
      </c:catAx>
      <c:valAx>
        <c:axId val="40797696"/>
        <c:scaling>
          <c:orientation val="minMax"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#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93006835"/>
        <c:crosses val="autoZero"/>
      </c:valAx>
      <c:spPr>
        <a:noFill/>
        <a:ln w="25560"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900" spc="-1" strike="noStrike">
              <a:solidFill>
                <a:srgbClr val="595959"/>
              </a:solidFill>
              <a:latin typeface="Arial"/>
            </a:defRPr>
          </a:pPr>
        </a:p>
      </c:txPr>
    </c:legend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400" spc="-1" strike="noStrike">
                <a:solidFill>
                  <a:srgbClr val="595959"/>
                </a:solidFill>
                <a:latin typeface="Arial"/>
              </a:defRPr>
            </a:pPr>
            <a:r>
              <a:rPr b="0" sz="1400" spc="-1" strike="noStrike">
                <a:solidFill>
                  <a:srgbClr val="595959"/>
                </a:solidFill>
                <a:latin typeface="Arial"/>
              </a:rPr>
              <a:t>Suivi électrique mensuel</a:t>
            </a:r>
          </a:p>
        </c:rich>
      </c:tx>
      <c:overlay val="0"/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Electricité produite GTA</c:v>
                </c:pt>
              </c:strCache>
            </c:strRef>
          </c:tx>
          <c:spPr>
            <a:solidFill>
              <a:srgbClr val="3d466c"/>
            </a:solidFill>
            <a:ln>
              <a:noFill/>
            </a:ln>
          </c:spPr>
          <c:invertIfNegative val="0"/>
          <c:dLbls>
            <c:numFmt formatCode="#,##0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4938.278</c:v>
                </c:pt>
                <c:pt idx="1">
                  <c:v>5134.525</c:v>
                </c:pt>
                <c:pt idx="2">
                  <c:v>2920.529</c:v>
                </c:pt>
                <c:pt idx="3">
                  <c:v>5956.361</c:v>
                </c:pt>
                <c:pt idx="4">
                  <c:v>6118.156</c:v>
                </c:pt>
                <c:pt idx="5">
                  <c:v>4409.512</c:v>
                </c:pt>
                <c:pt idx="6">
                  <c:v>4076.83</c:v>
                </c:pt>
                <c:pt idx="7">
                  <c:v>5107.869</c:v>
                </c:pt>
                <c:pt idx="8">
                  <c:v>2651.363</c:v>
                </c:pt>
                <c:pt idx="9">
                  <c:v>4889.07</c:v>
                </c:pt>
                <c:pt idx="10">
                  <c:v>5684.476</c:v>
                </c:pt>
                <c:pt idx="11">
                  <c:v>5979.142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Consommation Usine</c:v>
                </c:pt>
              </c:strCache>
            </c:strRef>
          </c:tx>
          <c:spPr>
            <a:solidFill>
              <a:srgbClr val="c4de51"/>
            </a:solidFill>
            <a:ln>
              <a:noFill/>
            </a:ln>
          </c:spPr>
          <c:invertIfNegative val="0"/>
          <c:dLbls>
            <c:numFmt formatCode="#,##0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1500.11753</c:v>
                </c:pt>
                <c:pt idx="1">
                  <c:v>1444.08588</c:v>
                </c:pt>
                <c:pt idx="2">
                  <c:v>1277.45709</c:v>
                </c:pt>
                <c:pt idx="3">
                  <c:v>1632.7948</c:v>
                </c:pt>
                <c:pt idx="4">
                  <c:v>1739.9479</c:v>
                </c:pt>
                <c:pt idx="5">
                  <c:v>1711.64622</c:v>
                </c:pt>
                <c:pt idx="6">
                  <c:v>1435.41337</c:v>
                </c:pt>
                <c:pt idx="7">
                  <c:v>1603.1195</c:v>
                </c:pt>
                <c:pt idx="8">
                  <c:v>1223.18065</c:v>
                </c:pt>
                <c:pt idx="9">
                  <c:v>1480.04613</c:v>
                </c:pt>
                <c:pt idx="10">
                  <c:v>1585.9104</c:v>
                </c:pt>
                <c:pt idx="11">
                  <c:v>1704.35239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Ventes électricité</c:v>
                </c:pt>
              </c:strCache>
            </c:strRef>
          </c:tx>
          <c:spPr>
            <a:solidFill>
              <a:srgbClr val="abafbf"/>
            </a:solidFill>
            <a:ln>
              <a:noFill/>
            </a:ln>
          </c:spPr>
          <c:invertIfNegative val="0"/>
          <c:dLbls>
            <c:numFmt formatCode="#,##0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3496.794</c:v>
                </c:pt>
                <c:pt idx="1">
                  <c:v>3713.114</c:v>
                </c:pt>
                <c:pt idx="2">
                  <c:v>1666.782</c:v>
                </c:pt>
                <c:pt idx="3">
                  <c:v>4339.213</c:v>
                </c:pt>
                <c:pt idx="4">
                  <c:v>4384.347</c:v>
                </c:pt>
                <c:pt idx="5">
                  <c:v>3039.438</c:v>
                </c:pt>
                <c:pt idx="6">
                  <c:v>2764.703</c:v>
                </c:pt>
                <c:pt idx="7">
                  <c:v>3509.262</c:v>
                </c:pt>
                <c:pt idx="8">
                  <c:v>1801.774</c:v>
                </c:pt>
                <c:pt idx="9">
                  <c:v>3598.259</c:v>
                </c:pt>
                <c:pt idx="10">
                  <c:v>4112.573</c:v>
                </c:pt>
                <c:pt idx="11">
                  <c:v>4280.435</c:v>
                </c:pt>
              </c:numCache>
            </c:numRef>
          </c:val>
        </c:ser>
        <c:gapWidth val="219"/>
        <c:overlap val="0"/>
        <c:axId val="40749216"/>
        <c:axId val="7449030"/>
      </c:barChart>
      <c:lineChart>
        <c:grouping val="standard"/>
        <c:varyColors val="0"/>
        <c:ser>
          <c:idx val="3"/>
          <c:order val="3"/>
          <c:tx>
            <c:strRef>
              <c:f>label 3</c:f>
              <c:strCache>
                <c:ptCount val="1"/>
                <c:pt idx="0">
                  <c:v>Achats électricité</c:v>
                </c:pt>
              </c:strCache>
            </c:strRef>
          </c:tx>
          <c:spPr>
            <a:solidFill>
              <a:srgbClr val="ff0000"/>
            </a:solidFill>
            <a:ln w="28440">
              <a:solidFill>
                <a:srgbClr val="ff0000"/>
              </a:solidFill>
              <a:round/>
            </a:ln>
          </c:spPr>
          <c:marker>
            <c:symbol val="none"/>
          </c:marker>
          <c:dLbls>
            <c:numFmt formatCode="#,##0" sourceLinked="1"/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3</c:f>
              <c:numCache>
                <c:formatCode>General</c:formatCode>
                <c:ptCount val="12"/>
                <c:pt idx="0">
                  <c:v>58.145</c:v>
                </c:pt>
                <c:pt idx="1">
                  <c:v>20.641</c:v>
                </c:pt>
                <c:pt idx="2">
                  <c:v>10.779</c:v>
                </c:pt>
                <c:pt idx="3">
                  <c:v>10.263</c:v>
                </c:pt>
                <c:pt idx="4">
                  <c:v>5.441</c:v>
                </c:pt>
                <c:pt idx="5">
                  <c:v>341.313</c:v>
                </c:pt>
                <c:pt idx="6">
                  <c:v>123.077</c:v>
                </c:pt>
                <c:pt idx="7">
                  <c:v>4.014</c:v>
                </c:pt>
                <c:pt idx="8">
                  <c:v>284.41</c:v>
                </c:pt>
                <c:pt idx="9">
                  <c:v>130.123</c:v>
                </c:pt>
                <c:pt idx="10">
                  <c:v>13.808</c:v>
                </c:pt>
                <c:pt idx="11">
                  <c:v>4.778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39511796"/>
        <c:axId val="41673112"/>
      </c:lineChart>
      <c:catAx>
        <c:axId val="40749216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7449030"/>
        <c:crosses val="autoZero"/>
        <c:auto val="1"/>
        <c:lblAlgn val="ctr"/>
        <c:lblOffset val="100"/>
      </c:catAx>
      <c:valAx>
        <c:axId val="7449030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,##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40749216"/>
        <c:crosses val="autoZero"/>
      </c:valAx>
      <c:catAx>
        <c:axId val="39511796"/>
        <c:scaling>
          <c:orientation val="minMax"/>
        </c:scaling>
        <c:delete val="1"/>
        <c:axPos val="t"/>
        <c:numFmt formatCode="DD/MM/YYYY" sourceLinked="1"/>
        <c:majorTickMark val="out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Arial"/>
              </a:defRPr>
            </a:pPr>
          </a:p>
        </c:txPr>
        <c:crossAx val="41673112"/>
        <c:crosses val="autoZero"/>
        <c:auto val="1"/>
        <c:lblAlgn val="ctr"/>
        <c:lblOffset val="100"/>
      </c:catAx>
      <c:valAx>
        <c:axId val="41673112"/>
        <c:scaling>
          <c:orientation val="minMax"/>
          <c:max val="10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39511796"/>
        <c:crosses val="max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900" spc="-1" strike="noStrike">
              <a:solidFill>
                <a:srgbClr val="595959"/>
              </a:solidFill>
              <a:latin typeface="Arial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100" spc="-1" strike="noStrike">
                <a:solidFill>
                  <a:srgbClr val="ff0000"/>
                </a:solidFill>
                <a:latin typeface="Arial"/>
              </a:defRPr>
            </a:pPr>
            <a:r>
              <a:rPr b="1" sz="1100" spc="-1" strike="noStrike">
                <a:solidFill>
                  <a:srgbClr val="ff0000"/>
                </a:solidFill>
                <a:latin typeface="Arial"/>
              </a:rPr>
              <a:t>GAZ (MWh)</a:t>
            </a:r>
          </a:p>
        </c:rich>
      </c:tx>
      <c:overlay val="0"/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GAZ</c:v>
                </c:pt>
              </c:strCache>
            </c:strRef>
          </c:tx>
          <c:spPr>
            <a:solidFill>
              <a:srgbClr val="3d466c"/>
            </a:solidFill>
            <a:ln>
              <a:noFill/>
            </a:ln>
          </c:spPr>
          <c:invertIfNegative val="0"/>
          <c:dLbls>
            <c:numFmt formatCode="#,##0.00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934.37778771288</c:v>
                </c:pt>
                <c:pt idx="1">
                  <c:v>903.20981283</c:v>
                </c:pt>
                <c:pt idx="2">
                  <c:v>963.17590451</c:v>
                </c:pt>
                <c:pt idx="3">
                  <c:v>883.7399647658</c:v>
                </c:pt>
                <c:pt idx="4">
                  <c:v>938.9054103</c:v>
                </c:pt>
                <c:pt idx="5">
                  <c:v>1038.732182978</c:v>
                </c:pt>
                <c:pt idx="6">
                  <c:v>860.1097100456</c:v>
                </c:pt>
                <c:pt idx="7">
                  <c:v>908.6249544</c:v>
                </c:pt>
                <c:pt idx="8">
                  <c:v>617.2905468975</c:v>
                </c:pt>
                <c:pt idx="9">
                  <c:v>921.61171242</c:v>
                </c:pt>
                <c:pt idx="10">
                  <c:v>1060.080711768</c:v>
                </c:pt>
                <c:pt idx="11">
                  <c:v>1002.86191786344</c:v>
                </c:pt>
              </c:numCache>
            </c:numRef>
          </c:val>
        </c:ser>
        <c:gapWidth val="219"/>
        <c:overlap val="-27"/>
        <c:axId val="78753588"/>
        <c:axId val="57230510"/>
      </c:barChart>
      <c:catAx>
        <c:axId val="78753588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57230510"/>
        <c:crosses val="autoZero"/>
        <c:auto val="1"/>
        <c:lblAlgn val="ctr"/>
        <c:lblOffset val="100"/>
      </c:catAx>
      <c:valAx>
        <c:axId val="57230510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,##0.0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78753588"/>
        <c:crosses val="autoZero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100" spc="-1" strike="noStrike">
                <a:solidFill>
                  <a:srgbClr val="ff0000"/>
                </a:solidFill>
                <a:latin typeface="Arial"/>
              </a:defRPr>
            </a:pPr>
            <a:r>
              <a:rPr b="1" sz="1100" spc="-1" strike="noStrike">
                <a:solidFill>
                  <a:srgbClr val="ff0000"/>
                </a:solidFill>
                <a:latin typeface="Arial"/>
              </a:rPr>
              <a:t>Eau de ville (m3)</a:t>
            </a:r>
          </a:p>
        </c:rich>
      </c:tx>
      <c:overlay val="0"/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Eau de ville</c:v>
                </c:pt>
              </c:strCache>
            </c:strRef>
          </c:tx>
          <c:spPr>
            <a:solidFill>
              <a:srgbClr val="3d466c"/>
            </a:solidFill>
            <a:ln>
              <a:noFill/>
            </a:ln>
          </c:spPr>
          <c:invertIfNegative val="0"/>
          <c:dLbls>
            <c:numFmt formatCode="#,##0.00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5277</c:v>
                </c:pt>
                <c:pt idx="1">
                  <c:v>4742</c:v>
                </c:pt>
                <c:pt idx="2">
                  <c:v>3426</c:v>
                </c:pt>
                <c:pt idx="3">
                  <c:v>5184</c:v>
                </c:pt>
                <c:pt idx="4">
                  <c:v>6152</c:v>
                </c:pt>
                <c:pt idx="5">
                  <c:v>6237</c:v>
                </c:pt>
                <c:pt idx="6">
                  <c:v>5586</c:v>
                </c:pt>
                <c:pt idx="7">
                  <c:v>5238</c:v>
                </c:pt>
                <c:pt idx="8">
                  <c:v>4436</c:v>
                </c:pt>
                <c:pt idx="9">
                  <c:v>5330</c:v>
                </c:pt>
                <c:pt idx="10">
                  <c:v>5242</c:v>
                </c:pt>
                <c:pt idx="11">
                  <c:v>5160</c:v>
                </c:pt>
              </c:numCache>
            </c:numRef>
          </c:val>
        </c:ser>
        <c:gapWidth val="219"/>
        <c:overlap val="-27"/>
        <c:axId val="99994292"/>
        <c:axId val="37383806"/>
      </c:barChart>
      <c:catAx>
        <c:axId val="99994292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37383806"/>
        <c:crosses val="autoZero"/>
        <c:auto val="1"/>
        <c:lblAlgn val="ctr"/>
        <c:lblOffset val="100"/>
      </c:catAx>
      <c:valAx>
        <c:axId val="37383806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,##0.0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99994292"/>
        <c:crosses val="autoZero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sz="1100" spc="-1" strike="noStrike">
                <a:solidFill>
                  <a:srgbClr val="ff0000"/>
                </a:solidFill>
                <a:latin typeface="Arial"/>
              </a:defRPr>
            </a:pPr>
            <a:r>
              <a:rPr b="1" sz="1100" spc="-1" strike="noStrike">
                <a:solidFill>
                  <a:srgbClr val="ff0000"/>
                </a:solidFill>
                <a:latin typeface="Arial"/>
              </a:rPr>
              <a:t>Livraisons produits de traitement des fumées (tonnes)</a:t>
            </a:r>
          </a:p>
        </c:rich>
      </c:tx>
      <c:overlay val="0"/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Chaux</c:v>
                </c:pt>
              </c:strCache>
            </c:strRef>
          </c:tx>
          <c:spPr>
            <a:solidFill>
              <a:srgbClr val="3d466c"/>
            </a:solidFill>
            <a:ln>
              <a:noFill/>
            </a:ln>
          </c:spPr>
          <c:invertIfNegative val="0"/>
          <c:dLbls>
            <c:numFmt formatCode="#,##0.00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31.14</c:v>
                </c:pt>
                <c:pt idx="1">
                  <c:v>29.8</c:v>
                </c:pt>
                <c:pt idx="2">
                  <c:v>0</c:v>
                </c:pt>
                <c:pt idx="3">
                  <c:v>30.48</c:v>
                </c:pt>
                <c:pt idx="4">
                  <c:v>28.9</c:v>
                </c:pt>
                <c:pt idx="5">
                  <c:v>0</c:v>
                </c:pt>
                <c:pt idx="6">
                  <c:v>31.34</c:v>
                </c:pt>
                <c:pt idx="7">
                  <c:v>0</c:v>
                </c:pt>
                <c:pt idx="8">
                  <c:v>29.76</c:v>
                </c:pt>
                <c:pt idx="9">
                  <c:v>31.58</c:v>
                </c:pt>
                <c:pt idx="10">
                  <c:v>28.98</c:v>
                </c:pt>
                <c:pt idx="11">
                  <c:v>31.06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Ammoniaque</c:v>
                </c:pt>
              </c:strCache>
            </c:strRef>
          </c:tx>
          <c:spPr>
            <a:solidFill>
              <a:srgbClr val="c4de51"/>
            </a:solidFill>
            <a:ln>
              <a:noFill/>
            </a:ln>
          </c:spPr>
          <c:invertIfNegative val="0"/>
          <c:dLbls>
            <c:numFmt formatCode="#,##0.00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24.42</c:v>
                </c:pt>
                <c:pt idx="1">
                  <c:v>18.08</c:v>
                </c:pt>
                <c:pt idx="2">
                  <c:v>18.08</c:v>
                </c:pt>
                <c:pt idx="3">
                  <c:v>17.96</c:v>
                </c:pt>
                <c:pt idx="4">
                  <c:v>25.16</c:v>
                </c:pt>
                <c:pt idx="5">
                  <c:v>17.7</c:v>
                </c:pt>
                <c:pt idx="6">
                  <c:v>23.78</c:v>
                </c:pt>
                <c:pt idx="7">
                  <c:v>18.26</c:v>
                </c:pt>
                <c:pt idx="8">
                  <c:v>8.88</c:v>
                </c:pt>
                <c:pt idx="9">
                  <c:v>27.32</c:v>
                </c:pt>
                <c:pt idx="10">
                  <c:v>17.76</c:v>
                </c:pt>
                <c:pt idx="11">
                  <c:v>27.08</c:v>
                </c:pt>
              </c:numCache>
            </c:numRef>
          </c:val>
        </c:ser>
        <c:gapWidth val="219"/>
        <c:overlap val="-27"/>
        <c:axId val="84648988"/>
        <c:axId val="51473936"/>
      </c:barChart>
      <c:catAx>
        <c:axId val="84648988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51473936"/>
        <c:crosses val="autoZero"/>
        <c:auto val="1"/>
        <c:lblAlgn val="ctr"/>
        <c:lblOffset val="100"/>
      </c:catAx>
      <c:valAx>
        <c:axId val="51473936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,##0.00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84648988"/>
        <c:crosses val="autoZero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900" spc="-1" strike="noStrike">
              <a:solidFill>
                <a:srgbClr val="595959"/>
              </a:solidFill>
              <a:latin typeface="Arial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100" spc="-1" strike="noStrike">
                <a:solidFill>
                  <a:srgbClr val="595959"/>
                </a:solidFill>
                <a:latin typeface="Arial"/>
              </a:defRPr>
            </a:pPr>
            <a:r>
              <a:rPr b="0" sz="1100" spc="-1" strike="noStrike">
                <a:solidFill>
                  <a:srgbClr val="595959"/>
                </a:solidFill>
                <a:latin typeface="Arial"/>
              </a:rPr>
              <a:t>Moyennes HCl AZALYS 2018</a:t>
            </a:r>
          </a:p>
        </c:rich>
      </c:tx>
      <c:overlay val="0"/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HCL LIGNE N°1</c:v>
                </c:pt>
              </c:strCache>
            </c:strRef>
          </c:tx>
          <c:spPr>
            <a:solidFill>
              <a:srgbClr val="3d466c"/>
            </a:solidFill>
            <a:ln>
              <a:noFill/>
            </a:ln>
          </c:spPr>
          <c:invertIfNegative val="0"/>
          <c:dLbls>
            <c:numFmt formatCode="0.0#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DECEMBRE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0.03</c:v>
                </c:pt>
                <c:pt idx="1">
                  <c:v>0.01</c:v>
                </c:pt>
                <c:pt idx="2">
                  <c:v>0.17</c:v>
                </c:pt>
                <c:pt idx="3">
                  <c:v>0.22</c:v>
                </c:pt>
                <c:pt idx="4">
                  <c:v>0.19</c:v>
                </c:pt>
                <c:pt idx="5">
                  <c:v>0.45</c:v>
                </c:pt>
                <c:pt idx="6">
                  <c:v>0.09</c:v>
                </c:pt>
                <c:pt idx="7">
                  <c:v>0.43</c:v>
                </c:pt>
                <c:pt idx="8">
                  <c:v>0.3</c:v>
                </c:pt>
                <c:pt idx="9">
                  <c:v>0.13</c:v>
                </c:pt>
                <c:pt idx="10">
                  <c:v>0.21</c:v>
                </c:pt>
                <c:pt idx="11">
                  <c:v>0.3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HCL LIGNE N°2</c:v>
                </c:pt>
              </c:strCache>
            </c:strRef>
          </c:tx>
          <c:spPr>
            <a:solidFill>
              <a:srgbClr val="c4de51"/>
            </a:solidFill>
            <a:ln>
              <a:noFill/>
            </a:ln>
          </c:spPr>
          <c:invertIfNegative val="0"/>
          <c:dLbls>
            <c:numFmt formatCode="0.0#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DECEMBRE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0.12</c:v>
                </c:pt>
                <c:pt idx="1">
                  <c:v>0.12</c:v>
                </c:pt>
                <c:pt idx="2">
                  <c:v>3.3</c:v>
                </c:pt>
                <c:pt idx="3">
                  <c:v>3.23</c:v>
                </c:pt>
                <c:pt idx="4">
                  <c:v>2.51</c:v>
                </c:pt>
                <c:pt idx="5">
                  <c:v>1.96</c:v>
                </c:pt>
                <c:pt idx="6">
                  <c:v>1.9</c:v>
                </c:pt>
                <c:pt idx="7">
                  <c:v>5.45</c:v>
                </c:pt>
                <c:pt idx="8">
                  <c:v>3.07</c:v>
                </c:pt>
                <c:pt idx="9">
                  <c:v>3.4</c:v>
                </c:pt>
                <c:pt idx="10">
                  <c:v>2.44</c:v>
                </c:pt>
                <c:pt idx="11">
                  <c:v>1.63</c:v>
                </c:pt>
              </c:numCache>
            </c:numRef>
          </c:val>
        </c:ser>
        <c:gapWidth val="219"/>
        <c:overlap val="0"/>
        <c:axId val="93776596"/>
        <c:axId val="85084963"/>
      </c:barChart>
      <c:lineChart>
        <c:grouping val="standard"/>
        <c:varyColors val="0"/>
        <c:ser>
          <c:idx val="2"/>
          <c:order val="2"/>
          <c:tx>
            <c:strRef>
              <c:f>label 2</c:f>
              <c:strCache>
                <c:ptCount val="1"/>
                <c:pt idx="0">
                  <c:v>HCL Régl.</c:v>
                </c:pt>
              </c:strCache>
            </c:strRef>
          </c:tx>
          <c:spPr>
            <a:solidFill>
              <a:srgbClr val="abafbf"/>
            </a:solidFill>
            <a:ln w="28440">
              <a:solidFill>
                <a:srgbClr val="abafbf"/>
              </a:solidFill>
              <a:round/>
            </a:ln>
          </c:spPr>
          <c:marker>
            <c:symbol val="none"/>
          </c:marker>
          <c:dLbls>
            <c:numFmt formatCode="0.0#" sourceLinked="1"/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DECEMBRE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99065177"/>
        <c:axId val="29808457"/>
      </c:lineChart>
      <c:catAx>
        <c:axId val="93776596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85084963"/>
        <c:crosses val="autoZero"/>
        <c:auto val="1"/>
        <c:lblAlgn val="ctr"/>
        <c:lblOffset val="100"/>
      </c:catAx>
      <c:valAx>
        <c:axId val="85084963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#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93776596"/>
        <c:crosses val="autoZero"/>
      </c:valAx>
      <c:catAx>
        <c:axId val="99065177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29808457"/>
        <c:crosses val="autoZero"/>
        <c:auto val="1"/>
        <c:lblAlgn val="ctr"/>
        <c:lblOffset val="100"/>
      </c:catAx>
      <c:valAx>
        <c:axId val="29808457"/>
        <c:scaling>
          <c:orientation val="minMax"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#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99065177"/>
        <c:crosses val="autoZero"/>
      </c:valAx>
      <c:spPr>
        <a:noFill/>
        <a:ln w="25560"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900" spc="-1" strike="noStrike">
              <a:solidFill>
                <a:srgbClr val="595959"/>
              </a:solidFill>
              <a:latin typeface="Arial"/>
            </a:defRPr>
          </a:pPr>
        </a:p>
      </c:txPr>
    </c:legend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100" spc="-1" strike="noStrike">
                <a:solidFill>
                  <a:srgbClr val="595959"/>
                </a:solidFill>
                <a:latin typeface="Arial"/>
              </a:defRPr>
            </a:pPr>
            <a:r>
              <a:rPr b="0" sz="1100" spc="-1" strike="noStrike">
                <a:solidFill>
                  <a:srgbClr val="595959"/>
                </a:solidFill>
                <a:latin typeface="Arial"/>
              </a:rPr>
              <a:t>Moyennes SO2 AZALYS 2018</a:t>
            </a:r>
          </a:p>
        </c:rich>
      </c:tx>
      <c:overlay val="0"/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SO2 LIGNE N°1</c:v>
                </c:pt>
              </c:strCache>
            </c:strRef>
          </c:tx>
          <c:spPr>
            <a:solidFill>
              <a:srgbClr val="3d466c"/>
            </a:solidFill>
            <a:ln>
              <a:noFill/>
            </a:ln>
          </c:spPr>
          <c:invertIfNegative val="0"/>
          <c:dLbls>
            <c:numFmt formatCode="0.0#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DECEMBRE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5.01</c:v>
                </c:pt>
                <c:pt idx="1">
                  <c:v>4.04</c:v>
                </c:pt>
                <c:pt idx="2">
                  <c:v>4.92</c:v>
                </c:pt>
                <c:pt idx="3">
                  <c:v>6.13</c:v>
                </c:pt>
                <c:pt idx="4">
                  <c:v>4.4</c:v>
                </c:pt>
                <c:pt idx="5">
                  <c:v>7.16</c:v>
                </c:pt>
                <c:pt idx="6">
                  <c:v>6.28</c:v>
                </c:pt>
                <c:pt idx="7">
                  <c:v>8.46</c:v>
                </c:pt>
                <c:pt idx="8">
                  <c:v>6.03</c:v>
                </c:pt>
                <c:pt idx="9">
                  <c:v>15.27</c:v>
                </c:pt>
                <c:pt idx="10">
                  <c:v>8.39</c:v>
                </c:pt>
                <c:pt idx="11">
                  <c:v>13.48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SO2 LIGNE N°2</c:v>
                </c:pt>
              </c:strCache>
            </c:strRef>
          </c:tx>
          <c:spPr>
            <a:solidFill>
              <a:srgbClr val="c4de51"/>
            </a:solidFill>
            <a:ln>
              <a:noFill/>
            </a:ln>
          </c:spPr>
          <c:invertIfNegative val="0"/>
          <c:dLbls>
            <c:numFmt formatCode="0.0#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DECEMBRE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5.56</c:v>
                </c:pt>
                <c:pt idx="1">
                  <c:v>4.9</c:v>
                </c:pt>
                <c:pt idx="2">
                  <c:v>10.57</c:v>
                </c:pt>
                <c:pt idx="3">
                  <c:v>8.99</c:v>
                </c:pt>
                <c:pt idx="4">
                  <c:v>7.23</c:v>
                </c:pt>
                <c:pt idx="5">
                  <c:v>8.28</c:v>
                </c:pt>
                <c:pt idx="6">
                  <c:v>8.03</c:v>
                </c:pt>
                <c:pt idx="7">
                  <c:v>9.95</c:v>
                </c:pt>
                <c:pt idx="8">
                  <c:v>10.02</c:v>
                </c:pt>
                <c:pt idx="9">
                  <c:v>5.39</c:v>
                </c:pt>
                <c:pt idx="10">
                  <c:v>13.53</c:v>
                </c:pt>
                <c:pt idx="11">
                  <c:v>7.49</c:v>
                </c:pt>
              </c:numCache>
            </c:numRef>
          </c:val>
        </c:ser>
        <c:gapWidth val="219"/>
        <c:overlap val="0"/>
        <c:axId val="54680422"/>
        <c:axId val="85347745"/>
      </c:barChart>
      <c:lineChart>
        <c:grouping val="standard"/>
        <c:varyColors val="0"/>
        <c:ser>
          <c:idx val="2"/>
          <c:order val="2"/>
          <c:tx>
            <c:strRef>
              <c:f>label 2</c:f>
              <c:strCache>
                <c:ptCount val="1"/>
                <c:pt idx="0">
                  <c:v>SO2 Régl.</c:v>
                </c:pt>
              </c:strCache>
            </c:strRef>
          </c:tx>
          <c:spPr>
            <a:solidFill>
              <a:srgbClr val="abafbf"/>
            </a:solidFill>
            <a:ln w="28440">
              <a:solidFill>
                <a:srgbClr val="abafbf"/>
              </a:solidFill>
              <a:round/>
            </a:ln>
          </c:spPr>
          <c:marker>
            <c:symbol val="none"/>
          </c:marker>
          <c:dLbls>
            <c:numFmt formatCode="0.0#" sourceLinked="1"/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DECEMBRE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14843824"/>
        <c:axId val="7359690"/>
      </c:lineChart>
      <c:catAx>
        <c:axId val="54680422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85347745"/>
        <c:crosses val="autoZero"/>
        <c:auto val="1"/>
        <c:lblAlgn val="ctr"/>
        <c:lblOffset val="100"/>
      </c:catAx>
      <c:valAx>
        <c:axId val="85347745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#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54680422"/>
        <c:crosses val="autoZero"/>
      </c:valAx>
      <c:catAx>
        <c:axId val="14843824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7359690"/>
        <c:crosses val="autoZero"/>
        <c:auto val="1"/>
        <c:lblAlgn val="ctr"/>
        <c:lblOffset val="100"/>
      </c:catAx>
      <c:valAx>
        <c:axId val="7359690"/>
        <c:scaling>
          <c:orientation val="minMax"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#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14843824"/>
        <c:crosses val="autoZero"/>
      </c:valAx>
      <c:spPr>
        <a:noFill/>
        <a:ln w="25560"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900" spc="-1" strike="noStrike">
              <a:solidFill>
                <a:srgbClr val="595959"/>
              </a:solidFill>
              <a:latin typeface="Arial"/>
            </a:defRPr>
          </a:pPr>
        </a:p>
      </c:txPr>
    </c:legend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100" spc="-1" strike="noStrike">
                <a:solidFill>
                  <a:srgbClr val="595959"/>
                </a:solidFill>
                <a:latin typeface="Arial"/>
              </a:defRPr>
            </a:pPr>
            <a:r>
              <a:rPr b="0" sz="1100" spc="-1" strike="noStrike">
                <a:solidFill>
                  <a:srgbClr val="595959"/>
                </a:solidFill>
                <a:latin typeface="Arial"/>
              </a:rPr>
              <a:t>Moyennes NOx AZALYS 2018</a:t>
            </a:r>
          </a:p>
        </c:rich>
      </c:tx>
      <c:overlay val="0"/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NOx LIGNE N°1</c:v>
                </c:pt>
              </c:strCache>
            </c:strRef>
          </c:tx>
          <c:spPr>
            <a:solidFill>
              <a:srgbClr val="3d466c"/>
            </a:solidFill>
            <a:ln>
              <a:noFill/>
            </a:ln>
          </c:spPr>
          <c:invertIfNegative val="0"/>
          <c:dLbls>
            <c:numFmt formatCode="0.0#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DECEMBRE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49.21</c:v>
                </c:pt>
                <c:pt idx="1">
                  <c:v>53.91</c:v>
                </c:pt>
                <c:pt idx="2">
                  <c:v>56.42</c:v>
                </c:pt>
                <c:pt idx="3">
                  <c:v>58.13</c:v>
                </c:pt>
                <c:pt idx="4">
                  <c:v>55.22</c:v>
                </c:pt>
                <c:pt idx="5">
                  <c:v>54.32</c:v>
                </c:pt>
                <c:pt idx="6">
                  <c:v>52.57</c:v>
                </c:pt>
                <c:pt idx="7">
                  <c:v>52.38</c:v>
                </c:pt>
                <c:pt idx="8">
                  <c:v>48.62</c:v>
                </c:pt>
                <c:pt idx="9">
                  <c:v>53.49</c:v>
                </c:pt>
                <c:pt idx="10">
                  <c:v>56.68</c:v>
                </c:pt>
                <c:pt idx="11">
                  <c:v>57.59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NOx LIGNE N°2</c:v>
                </c:pt>
              </c:strCache>
            </c:strRef>
          </c:tx>
          <c:spPr>
            <a:solidFill>
              <a:srgbClr val="c4de51"/>
            </a:solidFill>
            <a:ln>
              <a:noFill/>
            </a:ln>
          </c:spPr>
          <c:invertIfNegative val="0"/>
          <c:dLbls>
            <c:numFmt formatCode="0.0#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DECEMBRE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45.44</c:v>
                </c:pt>
                <c:pt idx="1">
                  <c:v>50.18</c:v>
                </c:pt>
                <c:pt idx="2">
                  <c:v>50.33</c:v>
                </c:pt>
                <c:pt idx="3">
                  <c:v>52.3</c:v>
                </c:pt>
                <c:pt idx="4">
                  <c:v>51.74</c:v>
                </c:pt>
                <c:pt idx="5">
                  <c:v>52.24</c:v>
                </c:pt>
                <c:pt idx="6">
                  <c:v>50.5</c:v>
                </c:pt>
                <c:pt idx="7">
                  <c:v>50.02</c:v>
                </c:pt>
                <c:pt idx="8">
                  <c:v>50.03</c:v>
                </c:pt>
                <c:pt idx="9">
                  <c:v>40.74</c:v>
                </c:pt>
                <c:pt idx="10">
                  <c:v>54</c:v>
                </c:pt>
                <c:pt idx="11">
                  <c:v>52.61</c:v>
                </c:pt>
              </c:numCache>
            </c:numRef>
          </c:val>
        </c:ser>
        <c:gapWidth val="219"/>
        <c:overlap val="0"/>
        <c:axId val="95427557"/>
        <c:axId val="32161182"/>
      </c:barChart>
      <c:lineChart>
        <c:grouping val="standard"/>
        <c:varyColors val="0"/>
        <c:ser>
          <c:idx val="2"/>
          <c:order val="2"/>
          <c:tx>
            <c:strRef>
              <c:f>label 2</c:f>
              <c:strCache>
                <c:ptCount val="1"/>
                <c:pt idx="0">
                  <c:v>NOx Regl.</c:v>
                </c:pt>
              </c:strCache>
            </c:strRef>
          </c:tx>
          <c:spPr>
            <a:solidFill>
              <a:srgbClr val="abafbf"/>
            </a:solidFill>
            <a:ln w="28440">
              <a:solidFill>
                <a:srgbClr val="abafbf"/>
              </a:solidFill>
              <a:round/>
            </a:ln>
          </c:spPr>
          <c:marker>
            <c:symbol val="none"/>
          </c:marker>
          <c:dLbls>
            <c:numFmt formatCode="0.0#" sourceLinked="1"/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DECEMBRE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70</c:v>
                </c:pt>
                <c:pt idx="6">
                  <c:v>70</c:v>
                </c:pt>
                <c:pt idx="7">
                  <c:v>70</c:v>
                </c:pt>
                <c:pt idx="8">
                  <c:v>70</c:v>
                </c:pt>
                <c:pt idx="9">
                  <c:v>70</c:v>
                </c:pt>
                <c:pt idx="10">
                  <c:v>70</c:v>
                </c:pt>
                <c:pt idx="11">
                  <c:v>70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35276735"/>
        <c:axId val="96318571"/>
      </c:lineChart>
      <c:catAx>
        <c:axId val="95427557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32161182"/>
        <c:crosses val="autoZero"/>
        <c:auto val="1"/>
        <c:lblAlgn val="ctr"/>
        <c:lblOffset val="100"/>
      </c:catAx>
      <c:valAx>
        <c:axId val="32161182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#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95427557"/>
        <c:crosses val="autoZero"/>
      </c:valAx>
      <c:catAx>
        <c:axId val="35276735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96318571"/>
        <c:crosses val="autoZero"/>
        <c:auto val="1"/>
        <c:lblAlgn val="ctr"/>
        <c:lblOffset val="100"/>
      </c:catAx>
      <c:valAx>
        <c:axId val="96318571"/>
        <c:scaling>
          <c:orientation val="minMax"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#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35276735"/>
        <c:crosses val="autoZero"/>
      </c:valAx>
      <c:spPr>
        <a:noFill/>
        <a:ln w="25560"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900" spc="-1" strike="noStrike">
              <a:solidFill>
                <a:srgbClr val="595959"/>
              </a:solidFill>
              <a:latin typeface="Arial"/>
            </a:defRPr>
          </a:pPr>
        </a:p>
      </c:txPr>
    </c:legend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sz="1100" spc="-1" strike="noStrike">
                <a:solidFill>
                  <a:srgbClr val="595959"/>
                </a:solidFill>
                <a:latin typeface="Arial"/>
              </a:defRPr>
            </a:pPr>
            <a:r>
              <a:rPr b="0" sz="1100" spc="-1" strike="noStrike">
                <a:solidFill>
                  <a:srgbClr val="595959"/>
                </a:solidFill>
                <a:latin typeface="Arial"/>
              </a:rPr>
              <a:t>Moyennes CO AZALYS 2018</a:t>
            </a:r>
          </a:p>
        </c:rich>
      </c:tx>
      <c:overlay val="0"/>
    </c:title>
    <c:autoTitleDeleted val="0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 LIGNE N°1</c:v>
                </c:pt>
              </c:strCache>
            </c:strRef>
          </c:tx>
          <c:spPr>
            <a:solidFill>
              <a:srgbClr val="3d466c"/>
            </a:solidFill>
            <a:ln>
              <a:noFill/>
            </a:ln>
          </c:spPr>
          <c:invertIfNegative val="0"/>
          <c:dLbls>
            <c:numFmt formatCode="0.0#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DECEMBRE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2"/>
                <c:pt idx="0">
                  <c:v>3.42</c:v>
                </c:pt>
                <c:pt idx="1">
                  <c:v>4.38</c:v>
                </c:pt>
                <c:pt idx="2">
                  <c:v>10.28</c:v>
                </c:pt>
                <c:pt idx="3">
                  <c:v>4.13</c:v>
                </c:pt>
                <c:pt idx="4">
                  <c:v>6.54</c:v>
                </c:pt>
                <c:pt idx="5">
                  <c:v>6.44</c:v>
                </c:pt>
                <c:pt idx="6">
                  <c:v>7.22</c:v>
                </c:pt>
                <c:pt idx="7">
                  <c:v>4.61</c:v>
                </c:pt>
                <c:pt idx="8">
                  <c:v>9.03</c:v>
                </c:pt>
                <c:pt idx="9">
                  <c:v>4.12</c:v>
                </c:pt>
                <c:pt idx="10">
                  <c:v>8.65</c:v>
                </c:pt>
                <c:pt idx="11">
                  <c:v>5.07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CO LIGNE N°2</c:v>
                </c:pt>
              </c:strCache>
            </c:strRef>
          </c:tx>
          <c:spPr>
            <a:solidFill>
              <a:srgbClr val="c4de51"/>
            </a:solidFill>
            <a:ln>
              <a:noFill/>
            </a:ln>
          </c:spPr>
          <c:invertIfNegative val="0"/>
          <c:dLbls>
            <c:numFmt formatCode="0.0#" sourceLinked="1"/>
            <c:dLblPos val="outEnd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DECEMBRE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2"/>
                <c:pt idx="0">
                  <c:v>2.14</c:v>
                </c:pt>
                <c:pt idx="1">
                  <c:v>3.38</c:v>
                </c:pt>
                <c:pt idx="2">
                  <c:v>6.11</c:v>
                </c:pt>
                <c:pt idx="3">
                  <c:v>2.46</c:v>
                </c:pt>
                <c:pt idx="4">
                  <c:v>2.21</c:v>
                </c:pt>
                <c:pt idx="5">
                  <c:v>2.87</c:v>
                </c:pt>
                <c:pt idx="6">
                  <c:v>2.11</c:v>
                </c:pt>
                <c:pt idx="7">
                  <c:v>1.79</c:v>
                </c:pt>
                <c:pt idx="8">
                  <c:v>2.79</c:v>
                </c:pt>
                <c:pt idx="9">
                  <c:v>2.71</c:v>
                </c:pt>
                <c:pt idx="10">
                  <c:v>2.11</c:v>
                </c:pt>
                <c:pt idx="11">
                  <c:v>3.41</c:v>
                </c:pt>
              </c:numCache>
            </c:numRef>
          </c:val>
        </c:ser>
        <c:gapWidth val="219"/>
        <c:overlap val="0"/>
        <c:axId val="33502334"/>
        <c:axId val="63510265"/>
      </c:barChart>
      <c:lineChart>
        <c:grouping val="standard"/>
        <c:varyColors val="0"/>
        <c:ser>
          <c:idx val="2"/>
          <c:order val="2"/>
          <c:tx>
            <c:strRef>
              <c:f>label 2</c:f>
              <c:strCache>
                <c:ptCount val="1"/>
                <c:pt idx="0">
                  <c:v>CO Régl.</c:v>
                </c:pt>
              </c:strCache>
            </c:strRef>
          </c:tx>
          <c:spPr>
            <a:solidFill>
              <a:srgbClr val="abafbf"/>
            </a:solidFill>
            <a:ln w="28440">
              <a:solidFill>
                <a:srgbClr val="abafbf"/>
              </a:solidFill>
              <a:round/>
            </a:ln>
          </c:spPr>
          <c:marker>
            <c:symbol val="none"/>
          </c:marker>
          <c:dLbls>
            <c:numFmt formatCode="0.0#" sourceLinked="1"/>
            <c:dLblPos val="r"/>
            <c:showLegendKey val="0"/>
            <c:showVal val="0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12"/>
                <c:pt idx="0">
                  <c:v>JANVIER</c:v>
                </c:pt>
                <c:pt idx="1">
                  <c:v>FEVRIER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AOUT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DECEMBRE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2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</c:numCache>
            </c:numRef>
          </c:val>
          <c:smooth val="0"/>
        </c:ser>
        <c:hiLowLines>
          <c:spPr>
            <a:ln>
              <a:noFill/>
            </a:ln>
          </c:spPr>
        </c:hiLowLines>
        <c:marker val="0"/>
        <c:axId val="90232264"/>
        <c:axId val="36537603"/>
      </c:lineChart>
      <c:catAx>
        <c:axId val="33502334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63510265"/>
        <c:crosses val="autoZero"/>
        <c:auto val="1"/>
        <c:lblAlgn val="ctr"/>
        <c:lblOffset val="100"/>
      </c:catAx>
      <c:valAx>
        <c:axId val="63510265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#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33502334"/>
        <c:crosses val="autoZero"/>
      </c:valAx>
      <c:catAx>
        <c:axId val="90232264"/>
        <c:scaling>
          <c:orientation val="minMax"/>
        </c:scaling>
        <c:delete val="1"/>
        <c:axPos val="b"/>
        <c:numFmt formatCode="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36537603"/>
        <c:crosses val="autoZero"/>
        <c:auto val="1"/>
        <c:lblAlgn val="ctr"/>
        <c:lblOffset val="100"/>
      </c:catAx>
      <c:valAx>
        <c:axId val="36537603"/>
        <c:scaling>
          <c:orientation val="minMax"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0.0#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Arial"/>
              </a:defRPr>
            </a:pPr>
          </a:p>
        </c:txPr>
        <c:crossAx val="90232264"/>
        <c:crosses val="autoZero"/>
      </c:valAx>
      <c:spPr>
        <a:noFill/>
        <a:ln w="25560"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900" spc="-1" strike="noStrike">
              <a:solidFill>
                <a:srgbClr val="595959"/>
              </a:solidFill>
              <a:latin typeface="Arial"/>
            </a:defRPr>
          </a:pPr>
        </a:p>
      </c:txPr>
    </c:legend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4FA681E5-C383-4CD6-9A73-EEB5883899AB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body"/>
          </p:nvPr>
        </p:nvSpPr>
        <p:spPr>
          <a:xfrm>
            <a:off x="679320" y="4689360"/>
            <a:ext cx="5438520" cy="4443120"/>
          </a:xfrm>
          <a:prstGeom prst="rect">
            <a:avLst/>
          </a:prstGeom>
        </p:spPr>
        <p:txBody>
          <a:bodyPr/>
          <a:p>
            <a:endParaRPr b="0" lang="fr-FR" sz="2000" spc="-1" strike="noStrike">
              <a:latin typeface="Arial"/>
            </a:endParaRPr>
          </a:p>
        </p:txBody>
      </p:sp>
      <p:sp>
        <p:nvSpPr>
          <p:cNvPr id="354" name="TextShape 2"/>
          <p:cNvSpPr txBox="1"/>
          <p:nvPr/>
        </p:nvSpPr>
        <p:spPr>
          <a:xfrm>
            <a:off x="3849840" y="93772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2CFE75E-F44C-48A6-B685-65C01F09974C}" type="slidenum">
              <a:rPr b="0" lang="fr-FR" sz="12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body"/>
          </p:nvPr>
        </p:nvSpPr>
        <p:spPr>
          <a:xfrm>
            <a:off x="679320" y="4689360"/>
            <a:ext cx="5438520" cy="4443120"/>
          </a:xfrm>
          <a:prstGeom prst="rect">
            <a:avLst/>
          </a:prstGeom>
        </p:spPr>
        <p:txBody>
          <a:bodyPr/>
          <a:p>
            <a:endParaRPr b="0" lang="fr-FR" sz="2000" spc="-1" strike="noStrike">
              <a:latin typeface="Arial"/>
            </a:endParaRPr>
          </a:p>
        </p:txBody>
      </p:sp>
      <p:sp>
        <p:nvSpPr>
          <p:cNvPr id="348" name="TextShape 2"/>
          <p:cNvSpPr txBox="1"/>
          <p:nvPr/>
        </p:nvSpPr>
        <p:spPr>
          <a:xfrm>
            <a:off x="3849840" y="93772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C19BC1B-1B9A-4CB7-B53E-81D5CD50CA76}" type="slidenum">
              <a:rPr b="0" lang="fr-FR" sz="12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body"/>
          </p:nvPr>
        </p:nvSpPr>
        <p:spPr>
          <a:xfrm>
            <a:off x="679320" y="4689360"/>
            <a:ext cx="5438520" cy="4443120"/>
          </a:xfrm>
          <a:prstGeom prst="rect">
            <a:avLst/>
          </a:prstGeom>
        </p:spPr>
        <p:txBody>
          <a:bodyPr/>
          <a:p>
            <a:endParaRPr b="0" lang="fr-FR" sz="2000" spc="-1" strike="noStrike">
              <a:latin typeface="Arial"/>
            </a:endParaRPr>
          </a:p>
        </p:txBody>
      </p:sp>
      <p:sp>
        <p:nvSpPr>
          <p:cNvPr id="350" name="TextShape 2"/>
          <p:cNvSpPr txBox="1"/>
          <p:nvPr/>
        </p:nvSpPr>
        <p:spPr>
          <a:xfrm>
            <a:off x="3849840" y="93772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30FF512-23EC-46AF-8823-665B36CBB170}" type="slidenum">
              <a:rPr b="0" lang="fr-FR" sz="120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body"/>
          </p:nvPr>
        </p:nvSpPr>
        <p:spPr>
          <a:xfrm>
            <a:off x="679320" y="4689360"/>
            <a:ext cx="5438520" cy="4443120"/>
          </a:xfrm>
          <a:prstGeom prst="rect">
            <a:avLst/>
          </a:prstGeom>
        </p:spPr>
        <p:txBody>
          <a:bodyPr/>
          <a:p>
            <a:endParaRPr b="0" lang="fr-FR" sz="2000" spc="-1" strike="noStrike">
              <a:latin typeface="Arial"/>
            </a:endParaRPr>
          </a:p>
        </p:txBody>
      </p:sp>
      <p:sp>
        <p:nvSpPr>
          <p:cNvPr id="352" name="TextShape 2"/>
          <p:cNvSpPr txBox="1"/>
          <p:nvPr/>
        </p:nvSpPr>
        <p:spPr>
          <a:xfrm>
            <a:off x="3849840" y="9377280"/>
            <a:ext cx="2945880" cy="4932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EEE9D1A-86EC-4751-B4D3-CBEE17ACBA2C}" type="slidenum">
              <a:rPr b="0" lang="fr-FR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792144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58920" y="4594680"/>
            <a:ext cx="792144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417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417920" y="459468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58920" y="459468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037320" y="303480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5716080" y="303480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5716080" y="459468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037320" y="459468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358920" y="459468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358920" y="3034800"/>
            <a:ext cx="7921440" cy="2986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792144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386532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417920" y="3034800"/>
            <a:ext cx="386532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358920" y="404640"/>
            <a:ext cx="7921440" cy="11515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58920" y="459468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417920" y="3034800"/>
            <a:ext cx="386532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358920" y="3034800"/>
            <a:ext cx="7921440" cy="2986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386532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417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417920" y="459468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417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58920" y="4594680"/>
            <a:ext cx="792144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792144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8920" y="4594680"/>
            <a:ext cx="792144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417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417920" y="459468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358920" y="459468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037320" y="303480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5716080" y="303480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5716080" y="459468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037320" y="459468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358920" y="459468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358920" y="3034800"/>
            <a:ext cx="7921440" cy="2986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792144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386532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417920" y="3034800"/>
            <a:ext cx="386532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792144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358920" y="404640"/>
            <a:ext cx="7921440" cy="11515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358920" y="459468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417920" y="3034800"/>
            <a:ext cx="386532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386532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417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417920" y="459468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417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358920" y="4594680"/>
            <a:ext cx="792144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792144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58920" y="4594680"/>
            <a:ext cx="792144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417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417920" y="459468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358920" y="459468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3037320" y="303480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716080" y="303480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5716080" y="459468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3037320" y="459468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358920" y="459468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ubTitle"/>
          </p:nvPr>
        </p:nvSpPr>
        <p:spPr>
          <a:xfrm>
            <a:off x="358920" y="3034800"/>
            <a:ext cx="7921440" cy="2986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792144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386532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417920" y="3034800"/>
            <a:ext cx="386532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386532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417920" y="3034800"/>
            <a:ext cx="386532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ubTitle"/>
          </p:nvPr>
        </p:nvSpPr>
        <p:spPr>
          <a:xfrm>
            <a:off x="358920" y="404640"/>
            <a:ext cx="7921440" cy="11515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58920" y="459468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417920" y="3034800"/>
            <a:ext cx="386532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386532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417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417920" y="459468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417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358920" y="4594680"/>
            <a:ext cx="792144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792144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58920" y="4594680"/>
            <a:ext cx="792144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417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417920" y="459468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358920" y="459468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3037320" y="303480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5716080" y="303480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5716080" y="459468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74" name="PlaceHolder 6"/>
          <p:cNvSpPr>
            <a:spLocks noGrp="1"/>
          </p:cNvSpPr>
          <p:nvPr>
            <p:ph type="body"/>
          </p:nvPr>
        </p:nvSpPr>
        <p:spPr>
          <a:xfrm>
            <a:off x="3037320" y="459468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75" name="PlaceHolder 7"/>
          <p:cNvSpPr>
            <a:spLocks noGrp="1"/>
          </p:cNvSpPr>
          <p:nvPr>
            <p:ph type="body"/>
          </p:nvPr>
        </p:nvSpPr>
        <p:spPr>
          <a:xfrm>
            <a:off x="358920" y="4594680"/>
            <a:ext cx="255060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358920" y="404640"/>
            <a:ext cx="7921440" cy="11515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358920" y="459468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417920" y="3034800"/>
            <a:ext cx="386532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3865320" cy="2986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417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417920" y="459468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358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417920" y="3034800"/>
            <a:ext cx="386532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358920" y="4594680"/>
            <a:ext cx="7921440" cy="1424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 4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1" name="Image 6" descr=""/>
          <p:cNvPicPr/>
          <p:nvPr/>
        </p:nvPicPr>
        <p:blipFill>
          <a:blip r:embed="rId3"/>
          <a:stretch/>
        </p:blipFill>
        <p:spPr>
          <a:xfrm>
            <a:off x="0" y="5418000"/>
            <a:ext cx="9143640" cy="144108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57120" y="512640"/>
            <a:ext cx="7922880" cy="162036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b="1" lang="fr-FR" sz="3700" spc="-1" strike="noStrike">
                <a:solidFill>
                  <a:srgbClr val="030f40"/>
                </a:solidFill>
                <a:latin typeface="Arial"/>
              </a:rPr>
              <a:t>Modifiez le style du titre</a:t>
            </a:r>
            <a:endParaRPr b="0" lang="fr-FR" sz="3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58920" y="2133720"/>
            <a:ext cx="7921440" cy="8996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2200" spc="-1" strike="noStrike">
                <a:solidFill>
                  <a:srgbClr val="ffffff"/>
                </a:solidFill>
                <a:latin typeface="Arial"/>
              </a:rPr>
              <a:t>Modifiez les styles du texte du masque</a:t>
            </a:r>
            <a:endParaRPr b="0" lang="fr-FR" sz="2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358920" y="3034800"/>
            <a:ext cx="7921440" cy="89964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  <a:spcBef>
                <a:spcPts val="865"/>
              </a:spcBef>
            </a:pPr>
            <a:r>
              <a:rPr b="0" lang="fr-FR" sz="1200" spc="-1" strike="noStrike">
                <a:solidFill>
                  <a:srgbClr val="ffffff"/>
                </a:solidFill>
                <a:latin typeface="Arial"/>
              </a:rPr>
              <a:t>Modifiez les styles du texte du masque</a:t>
            </a:r>
            <a:endParaRPr b="0" lang="fr-FR" sz="1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/>
          </p:nvPr>
        </p:nvSpPr>
        <p:spPr>
          <a:xfrm>
            <a:off x="0" y="6669000"/>
            <a:ext cx="358560" cy="18864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/>
          </p:nvPr>
        </p:nvSpPr>
        <p:spPr>
          <a:xfrm>
            <a:off x="0" y="6669000"/>
            <a:ext cx="358560" cy="188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100" spc="-1" strike="noStrike">
                <a:solidFill>
                  <a:srgbClr val="aadc14"/>
                </a:solidFill>
                <a:latin typeface="Arial"/>
              </a:rPr>
              <a:t>Réunion Agence Stockage - 16 Novembre 2015</a:t>
            </a:r>
            <a:endParaRPr b="0" lang="fr-FR" sz="100" spc="-1" strike="noStrike"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/>
          </p:nvPr>
        </p:nvSpPr>
        <p:spPr>
          <a:xfrm>
            <a:off x="0" y="6669000"/>
            <a:ext cx="358560" cy="1821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98B141D-3C2A-4D63-A434-D0730E54D69D}" type="slidenum">
              <a:rPr b="0" lang="fr-FR" sz="1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endParaRPr b="0" lang="fr-FR" sz="1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8" descr=""/>
          <p:cNvPicPr/>
          <p:nvPr/>
        </p:nvPicPr>
        <p:blipFill>
          <a:blip r:embed="rId2"/>
          <a:stretch/>
        </p:blipFill>
        <p:spPr>
          <a:xfrm>
            <a:off x="7704000" y="6137280"/>
            <a:ext cx="1439640" cy="720360"/>
          </a:xfrm>
          <a:prstGeom prst="rect">
            <a:avLst/>
          </a:prstGeom>
          <a:ln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body"/>
          </p:nvPr>
        </p:nvSpPr>
        <p:spPr>
          <a:xfrm>
            <a:off x="684360" y="1808280"/>
            <a:ext cx="7596000" cy="42127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1" lang="fr-FR" sz="1800" spc="-1" strike="noStrike">
                <a:solidFill>
                  <a:srgbClr val="030f40"/>
                </a:solidFill>
                <a:latin typeface="Arial"/>
              </a:rPr>
              <a:t>Modifiez les styles du texte du masque</a:t>
            </a: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  <a:p>
            <a:r>
              <a:rPr b="0" lang="fr-FR" sz="1500" spc="-1" strike="noStrike">
                <a:solidFill>
                  <a:srgbClr val="030f40"/>
                </a:solidFill>
                <a:latin typeface="Arial"/>
              </a:rPr>
              <a:t>Deuxième niveau</a:t>
            </a:r>
            <a:endParaRPr b="1" lang="fr-FR" sz="1500" spc="-1" strike="noStrike">
              <a:solidFill>
                <a:srgbClr val="030f40"/>
              </a:solidFill>
              <a:latin typeface="Arial"/>
            </a:endParaRPr>
          </a:p>
          <a:p>
            <a:pPr lvl="2" marL="216000" indent="-215640">
              <a:lnSpc>
                <a:spcPct val="100000"/>
              </a:lnSpc>
              <a:spcBef>
                <a:spcPts val="360"/>
              </a:spcBef>
              <a:spcAft>
                <a:spcPts val="360"/>
              </a:spcAft>
              <a:buClr>
                <a:srgbClr val="aadc14"/>
              </a:buClr>
              <a:buSzPct val="150000"/>
              <a:buFont typeface="Wingdings" charset="2"/>
              <a:buChar char=""/>
            </a:pPr>
            <a:r>
              <a:rPr b="0" lang="fr-FR" sz="1200" spc="-1" strike="noStrike">
                <a:solidFill>
                  <a:srgbClr val="030f40"/>
                </a:solidFill>
                <a:latin typeface="Arial"/>
              </a:rPr>
              <a:t>Troisième niveau</a:t>
            </a:r>
            <a:endParaRPr b="0" lang="fr-FR" sz="1200" spc="-1" strike="noStrike">
              <a:solidFill>
                <a:srgbClr val="030f40"/>
              </a:solidFill>
              <a:latin typeface="Arial"/>
            </a:endParaRPr>
          </a:p>
          <a:p>
            <a:pPr lvl="3" marL="216000" indent="-19656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adc14"/>
              </a:buClr>
              <a:buSzPct val="150000"/>
              <a:buFont typeface="Wingdings" charset="2"/>
              <a:buChar char=""/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Quatrième niveau</a:t>
            </a:r>
            <a:endParaRPr b="0" lang="fr-FR" sz="1000" spc="-1" strike="noStrike">
              <a:solidFill>
                <a:srgbClr val="030f40"/>
              </a:solidFill>
              <a:latin typeface="Arial"/>
            </a:endParaRPr>
          </a:p>
          <a:p>
            <a:pPr lvl="4" marL="431640" indent="-215640">
              <a:lnSpc>
                <a:spcPct val="100000"/>
              </a:lnSpc>
              <a:buClr>
                <a:srgbClr val="aadc14"/>
              </a:buClr>
              <a:buFont typeface="Wingdings" charset="2"/>
              <a:buChar char=""/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Cinquième niveau</a:t>
            </a:r>
            <a:endParaRPr b="0" lang="fr-FR" sz="10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358920" y="403200"/>
            <a:ext cx="7921440" cy="14047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Modifiez les styles du texte du masque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  <a:p>
            <a:r>
              <a:rPr b="0" lang="fr-FR" sz="1700" spc="-1" strike="noStrike">
                <a:solidFill>
                  <a:srgbClr val="030f40"/>
                </a:solidFill>
                <a:latin typeface="Arial"/>
              </a:rPr>
              <a:t>Deuxième niveau</a:t>
            </a:r>
            <a:endParaRPr b="1" lang="fr-FR" sz="17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/>
          </p:nvPr>
        </p:nvSpPr>
        <p:spPr>
          <a:xfrm>
            <a:off x="0" y="6669000"/>
            <a:ext cx="684000" cy="188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/>
          </p:nvPr>
        </p:nvSpPr>
        <p:spPr>
          <a:xfrm>
            <a:off x="684360" y="6381720"/>
            <a:ext cx="6695640" cy="46620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C.S.S 2016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/>
          </p:nvPr>
        </p:nvSpPr>
        <p:spPr>
          <a:xfrm>
            <a:off x="0" y="6381720"/>
            <a:ext cx="684000" cy="466200"/>
          </a:xfrm>
          <a:prstGeom prst="rect">
            <a:avLst/>
          </a:prstGeom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3D8AE663-4408-4043-B72B-A155AC2AF536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1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25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 8" descr=""/>
          <p:cNvPicPr/>
          <p:nvPr/>
        </p:nvPicPr>
        <p:blipFill>
          <a:blip r:embed="rId2"/>
          <a:stretch/>
        </p:blipFill>
        <p:spPr>
          <a:xfrm>
            <a:off x="7704000" y="6137280"/>
            <a:ext cx="1439640" cy="72036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Image 9" descr=""/>
          <p:cNvPicPr/>
          <p:nvPr/>
        </p:nvPicPr>
        <p:blipFill>
          <a:blip r:embed="rId3"/>
          <a:stretch/>
        </p:blipFill>
        <p:spPr>
          <a:xfrm>
            <a:off x="7704000" y="6137280"/>
            <a:ext cx="1439640" cy="720360"/>
          </a:xfrm>
          <a:prstGeom prst="rect">
            <a:avLst/>
          </a:prstGeom>
          <a:ln>
            <a:noFill/>
          </a:ln>
        </p:spPr>
      </p:pic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84360" y="1808280"/>
            <a:ext cx="7596000" cy="42127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</a:rPr>
              <a:t>Modifiez les styles du texte du masque</a:t>
            </a: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  <a:p>
            <a:r>
              <a:rPr b="0" lang="fr-FR" sz="1500" spc="-1" strike="noStrike">
                <a:solidFill>
                  <a:srgbClr val="ffffff"/>
                </a:solidFill>
                <a:latin typeface="Arial"/>
              </a:rPr>
              <a:t>Deuxième niveau</a:t>
            </a:r>
            <a:endParaRPr b="1" lang="fr-FR" sz="1500" spc="-1" strike="noStrike">
              <a:solidFill>
                <a:srgbClr val="030f40"/>
              </a:solidFill>
              <a:latin typeface="Arial"/>
            </a:endParaRPr>
          </a:p>
          <a:p>
            <a:pPr lvl="2" marL="216000" indent="-215640">
              <a:lnSpc>
                <a:spcPct val="100000"/>
              </a:lnSpc>
              <a:spcBef>
                <a:spcPts val="360"/>
              </a:spcBef>
              <a:spcAft>
                <a:spcPts val="360"/>
              </a:spcAft>
              <a:buClr>
                <a:srgbClr val="030f40"/>
              </a:buClr>
              <a:buSzPct val="150000"/>
              <a:buFont typeface="Wingdings" charset="2"/>
              <a:buChar char=""/>
            </a:pPr>
            <a:r>
              <a:rPr b="0" lang="fr-FR" sz="1200" spc="-1" strike="noStrike">
                <a:solidFill>
                  <a:srgbClr val="ffffff"/>
                </a:solidFill>
                <a:latin typeface="Arial"/>
              </a:rPr>
              <a:t>Troisième niveau</a:t>
            </a:r>
            <a:endParaRPr b="0" lang="fr-FR" sz="1200" spc="-1" strike="noStrike">
              <a:solidFill>
                <a:srgbClr val="030f40"/>
              </a:solidFill>
              <a:latin typeface="Arial"/>
            </a:endParaRPr>
          </a:p>
          <a:p>
            <a:pPr lvl="3" marL="216000" indent="-19656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030f40"/>
              </a:buClr>
              <a:buSzPct val="150000"/>
              <a:buFont typeface="Wingdings" charset="2"/>
              <a:buChar char=""/>
            </a:pPr>
            <a:r>
              <a:rPr b="0" lang="fr-FR" sz="1000" spc="-1" strike="noStrike">
                <a:solidFill>
                  <a:srgbClr val="ffffff"/>
                </a:solidFill>
                <a:latin typeface="Arial"/>
              </a:rPr>
              <a:t>Quatrième niveau</a:t>
            </a:r>
            <a:endParaRPr b="0" lang="fr-FR" sz="1000" spc="-1" strike="noStrike">
              <a:solidFill>
                <a:srgbClr val="030f40"/>
              </a:solidFill>
              <a:latin typeface="Arial"/>
            </a:endParaRPr>
          </a:p>
          <a:p>
            <a:pPr lvl="4" marL="431640" indent="-215640">
              <a:lnSpc>
                <a:spcPct val="100000"/>
              </a:lnSpc>
              <a:buClr>
                <a:srgbClr val="030f40"/>
              </a:buClr>
              <a:buFont typeface="Wingdings" charset="2"/>
              <a:buChar char=""/>
            </a:pPr>
            <a:r>
              <a:rPr b="0" lang="fr-FR" sz="1000" spc="-1" strike="noStrike">
                <a:solidFill>
                  <a:srgbClr val="ffffff"/>
                </a:solidFill>
                <a:latin typeface="Arial"/>
              </a:rPr>
              <a:t>Cinquième niveau</a:t>
            </a:r>
            <a:endParaRPr b="0" lang="fr-FR" sz="10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58920" y="403200"/>
            <a:ext cx="7921440" cy="14047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ffffff"/>
                </a:solidFill>
                <a:latin typeface="Arial"/>
              </a:rPr>
              <a:t>Modifiez les styles du texte du masque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  <a:p>
            <a:r>
              <a:rPr b="0" lang="fr-FR" sz="1700" spc="-1" strike="noStrike">
                <a:solidFill>
                  <a:srgbClr val="e0e7c7"/>
                </a:solidFill>
                <a:latin typeface="Arial"/>
              </a:rPr>
              <a:t>Deuxième niveau</a:t>
            </a:r>
            <a:endParaRPr b="1" lang="fr-FR" sz="17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dt"/>
          </p:nvPr>
        </p:nvSpPr>
        <p:spPr>
          <a:xfrm>
            <a:off x="0" y="6669000"/>
            <a:ext cx="684000" cy="188640"/>
          </a:xfrm>
          <a:prstGeom prst="rect">
            <a:avLst/>
          </a:prstGeom>
        </p:spPr>
        <p:txBody>
          <a:bodyPr lIns="0" rIns="0" tIns="0" bIns="0" anchor="ctr"/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ftr"/>
          </p:nvPr>
        </p:nvSpPr>
        <p:spPr>
          <a:xfrm>
            <a:off x="684360" y="6381720"/>
            <a:ext cx="6695640" cy="46620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ffffff"/>
                </a:solidFill>
                <a:latin typeface="Arial"/>
              </a:rPr>
              <a:t>Revue de direction «DDT» 2015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sldNum"/>
          </p:nvPr>
        </p:nvSpPr>
        <p:spPr>
          <a:xfrm>
            <a:off x="0" y="6381720"/>
            <a:ext cx="684000" cy="466200"/>
          </a:xfrm>
          <a:prstGeom prst="rect">
            <a:avLst/>
          </a:prstGeom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93BED2ED-DBF0-4B76-B561-6CAFEFF96627}" type="slidenum">
              <a:rPr b="1" lang="fr-FR" sz="1000" spc="-1" strike="noStrike">
                <a:solidFill>
                  <a:srgbClr val="030f40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030f40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FR" sz="25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FR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3" name="Image 7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134" name="Image 8" descr=""/>
          <p:cNvPicPr/>
          <p:nvPr/>
        </p:nvPicPr>
        <p:blipFill>
          <a:blip r:embed="rId3"/>
          <a:stretch/>
        </p:blipFill>
        <p:spPr>
          <a:xfrm>
            <a:off x="7704000" y="6218280"/>
            <a:ext cx="1439640" cy="720360"/>
          </a:xfrm>
          <a:prstGeom prst="rect">
            <a:avLst/>
          </a:prstGeom>
          <a:ln>
            <a:noFill/>
          </a:ln>
        </p:spPr>
      </p:pic>
      <p:sp>
        <p:nvSpPr>
          <p:cNvPr id="135" name="PlaceHolder 2"/>
          <p:cNvSpPr>
            <a:spLocks noGrp="1"/>
          </p:cNvSpPr>
          <p:nvPr>
            <p:ph type="title"/>
          </p:nvPr>
        </p:nvSpPr>
        <p:spPr>
          <a:xfrm>
            <a:off x="358920" y="404640"/>
            <a:ext cx="7921440" cy="2484000"/>
          </a:xfrm>
          <a:prstGeom prst="rect">
            <a:avLst/>
          </a:prstGeom>
        </p:spPr>
        <p:txBody>
          <a:bodyPr lIns="0" rIns="0" tIns="0" bIns="0" anchor="b"/>
          <a:p>
            <a:pPr>
              <a:lnSpc>
                <a:spcPct val="90000"/>
              </a:lnSpc>
            </a:pPr>
            <a:r>
              <a:rPr b="1" lang="fr-FR" sz="4600" spc="-1" strike="noStrike">
                <a:solidFill>
                  <a:srgbClr val="ffffff"/>
                </a:solidFill>
                <a:latin typeface="Arial"/>
              </a:rPr>
              <a:t>Modifiez le style du titre</a:t>
            </a:r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58920" y="3034800"/>
            <a:ext cx="7921440" cy="298620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2400" spc="-1" strike="noStrike">
                <a:solidFill>
                  <a:srgbClr val="030f40"/>
                </a:solidFill>
                <a:latin typeface="Arial"/>
              </a:rPr>
              <a:t>Modifiez les styles du texte du masque</a:t>
            </a:r>
            <a:endParaRPr b="0" lang="fr-FR" sz="2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dt"/>
          </p:nvPr>
        </p:nvSpPr>
        <p:spPr>
          <a:xfrm>
            <a:off x="0" y="6669000"/>
            <a:ext cx="358560" cy="188640"/>
          </a:xfrm>
          <a:prstGeom prst="rect">
            <a:avLst/>
          </a:prstGeom>
        </p:spPr>
        <p:txBody>
          <a:bodyPr anchor="ctr"/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ftr"/>
          </p:nvPr>
        </p:nvSpPr>
        <p:spPr>
          <a:xfrm>
            <a:off x="684360" y="6381720"/>
            <a:ext cx="6695640" cy="46620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Revue de processus « Valorisation énergétique » 2015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 type="sldNum"/>
          </p:nvPr>
        </p:nvSpPr>
        <p:spPr>
          <a:xfrm>
            <a:off x="0" y="6381720"/>
            <a:ext cx="684000" cy="466200"/>
          </a:xfrm>
          <a:prstGeom prst="rect">
            <a:avLst/>
          </a:prstGeom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9C95335C-B95D-4FA3-A7E7-EE4938354EDC}" type="slidenum">
              <a:rPr b="1" lang="fr-FR" sz="1000" spc="-1" strike="noStrike">
                <a:solidFill>
                  <a:srgbClr val="ffffff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ffffff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chart" Target="../charts/chart4.xml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chart" Target="../charts/chart5.xml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chart" Target="../charts/chart6.xml"/><Relationship Id="rId2" Type="http://schemas.openxmlformats.org/officeDocument/2006/relationships/chart" Target="../charts/chart7.xml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chart" Target="../charts/chart8.xml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chart" Target="../charts/chart9.xml"/><Relationship Id="rId2" Type="http://schemas.openxmlformats.org/officeDocument/2006/relationships/chart" Target="../charts/chart10.xml"/><Relationship Id="rId3" Type="http://schemas.openxmlformats.org/officeDocument/2006/relationships/chart" Target="../charts/chart11.xml"/><Relationship Id="rId4" Type="http://schemas.openxmlformats.org/officeDocument/2006/relationships/chart" Target="../charts/chart12.xml"/><Relationship Id="rId5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0" y="6669000"/>
            <a:ext cx="358560" cy="1893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fr-FR" sz="100" spc="-1" strike="noStrike">
                <a:solidFill>
                  <a:srgbClr val="aadc14"/>
                </a:solidFill>
                <a:latin typeface="Arial"/>
              </a:rPr>
              <a:t>Réunion Agence Stockage - 16 Novembre 2015</a:t>
            </a:r>
            <a:endParaRPr b="0" lang="fr-FR" sz="100" spc="-1" strike="noStrike">
              <a:latin typeface="Times New Roman"/>
            </a:endParaRPr>
          </a:p>
        </p:txBody>
      </p:sp>
      <p:sp>
        <p:nvSpPr>
          <p:cNvPr id="182" name="TextShape 2"/>
          <p:cNvSpPr txBox="1"/>
          <p:nvPr/>
        </p:nvSpPr>
        <p:spPr>
          <a:xfrm>
            <a:off x="0" y="6669000"/>
            <a:ext cx="358560" cy="182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r">
              <a:lnSpc>
                <a:spcPct val="100000"/>
              </a:lnSpc>
            </a:pPr>
            <a:fld id="{2F8C424B-45C0-43EE-86A0-BE1492D37D1C}" type="slidenum">
              <a:rPr b="0" lang="fr-FR" sz="1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endParaRPr b="0" lang="fr-FR" sz="100" spc="-1" strike="noStrike">
              <a:latin typeface="Times New Roman"/>
            </a:endParaRPr>
          </a:p>
        </p:txBody>
      </p:sp>
      <p:sp>
        <p:nvSpPr>
          <p:cNvPr id="183" name="TextShape 3"/>
          <p:cNvSpPr txBox="1"/>
          <p:nvPr/>
        </p:nvSpPr>
        <p:spPr>
          <a:xfrm>
            <a:off x="107640" y="512640"/>
            <a:ext cx="9036000" cy="37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b="1" lang="fr-FR" sz="3200" spc="-1" strike="noStrike">
                <a:solidFill>
                  <a:srgbClr val="030f40"/>
                </a:solidFill>
                <a:latin typeface="Arial"/>
              </a:rPr>
              <a:t>Commission de Suivi de Sites (ICPE) </a:t>
            </a:r>
            <a:br/>
            <a:r>
              <a:rPr b="1" lang="fr-FR" sz="3200" spc="-1" strike="noStrike">
                <a:solidFill>
                  <a:srgbClr val="002060"/>
                </a:solidFill>
                <a:latin typeface="Arial"/>
              </a:rPr>
              <a:t>Bassin de TRIEL-SUR-SEINE</a:t>
            </a:r>
            <a:br/>
            <a:br/>
            <a:r>
              <a:rPr b="1" lang="fr-FR" sz="2400" spc="-1" strike="noStrike">
                <a:solidFill>
                  <a:srgbClr val="0070c0"/>
                </a:solidFill>
                <a:latin typeface="Arial"/>
              </a:rPr>
              <a:t>UVE</a:t>
            </a:r>
            <a:r>
              <a:rPr b="1" lang="fr-FR" sz="2400" spc="-1" strike="noStrike">
                <a:solidFill>
                  <a:srgbClr val="030f40"/>
                </a:solidFill>
                <a:latin typeface="Arial"/>
              </a:rPr>
              <a:t> </a:t>
            </a:r>
            <a:r>
              <a:rPr b="1" lang="fr-FR" sz="2400" spc="-1" strike="noStrike">
                <a:solidFill>
                  <a:srgbClr val="0070c0"/>
                </a:solidFill>
                <a:latin typeface="Arial"/>
              </a:rPr>
              <a:t>AZALYS </a:t>
            </a:r>
            <a:r>
              <a:rPr b="1" lang="fr-FR" sz="2400" spc="-1" strike="noStrike">
                <a:solidFill>
                  <a:srgbClr val="7030a0"/>
                </a:solidFill>
                <a:latin typeface="Arial"/>
              </a:rPr>
              <a:t>2017 / 2018</a:t>
            </a:r>
            <a:br/>
            <a:br/>
            <a:br/>
            <a:br/>
            <a:br/>
            <a:r>
              <a:rPr b="1" i="1" lang="fr-FR" sz="2000" spc="-1" strike="noStrike">
                <a:solidFill>
                  <a:srgbClr val="ffffff"/>
                </a:solidFill>
                <a:latin typeface="Arial"/>
              </a:rPr>
              <a:t>Vendredi 8 Novembre 2019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179640" y="175680"/>
            <a:ext cx="8674920" cy="433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Bilan de fonctionnement des fours en 2018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225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AB09EEF7-B142-4DC6-B0E1-A0CAD75C511D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graphicFrame>
        <p:nvGraphicFramePr>
          <p:cNvPr id="226" name="Table 4"/>
          <p:cNvGraphicFramePr/>
          <p:nvPr/>
        </p:nvGraphicFramePr>
        <p:xfrm>
          <a:off x="179640" y="609120"/>
          <a:ext cx="8674920" cy="5627880"/>
        </p:xfrm>
        <a:graphic>
          <a:graphicData uri="http://schemas.openxmlformats.org/drawingml/2006/table">
            <a:tbl>
              <a:tblPr/>
              <a:tblGrid>
                <a:gridCol w="6082200"/>
                <a:gridCol w="1296360"/>
                <a:gridCol w="1296360"/>
              </a:tblGrid>
              <a:tr h="2404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FOUR 1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215967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</a:tr>
              <a:tr h="2404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Temps de fonctionnement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heures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7 969,27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2404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b050"/>
                          </a:solidFill>
                          <a:latin typeface="Calibri"/>
                        </a:rPr>
                        <a:t>Taux de disponibilité Brut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b050"/>
                          </a:solidFill>
                          <a:latin typeface="Calibri"/>
                        </a:rPr>
                        <a:t>%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b050"/>
                          </a:solidFill>
                          <a:latin typeface="Calibri"/>
                        </a:rPr>
                        <a:t>90,97%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2404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70c0"/>
                          </a:solidFill>
                          <a:latin typeface="Calibri"/>
                        </a:rPr>
                        <a:t>Taux de disponibilité Effectif (hors AT programmé)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70c0"/>
                          </a:solidFill>
                          <a:latin typeface="Calibri"/>
                        </a:rPr>
                        <a:t>%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70c0"/>
                          </a:solidFill>
                          <a:latin typeface="Calibri"/>
                        </a:rPr>
                        <a:t>96,78%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240480"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i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Nb de jours en fonctionnement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jours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i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332,1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240480"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i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Nb de jours d'arrêt technique programmé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jours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i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21,2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2404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2404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Temps d'arrêts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heures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790,73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240480"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Arrêt sur panne / disfonctionnement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heures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282,44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240480"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Arrêt technique programmé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heures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508,29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240480"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Arrêt sur manque de déchets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heures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7320">
                <a:tc>
                  <a:tcP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404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FOUR 2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</a:tr>
              <a:tr h="2404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Temps de fonctionnement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heures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7 211,30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2404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b050"/>
                          </a:solidFill>
                          <a:latin typeface="Calibri"/>
                        </a:rPr>
                        <a:t>Taux de disponibilité Brut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b050"/>
                          </a:solidFill>
                          <a:latin typeface="Calibri"/>
                        </a:rPr>
                        <a:t>%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b050"/>
                          </a:solidFill>
                          <a:latin typeface="Calibri"/>
                        </a:rPr>
                        <a:t>82,32%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2404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70c0"/>
                          </a:solidFill>
                          <a:latin typeface="Calibri"/>
                        </a:rPr>
                        <a:t>Taux de disponibilité Effectif (hors AT programmé)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70c0"/>
                          </a:solidFill>
                          <a:latin typeface="Calibri"/>
                        </a:rPr>
                        <a:t>%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70c0"/>
                          </a:solidFill>
                          <a:latin typeface="Calibri"/>
                        </a:rPr>
                        <a:t>91,01%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240480"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i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Nb de jours en fonctionnement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jours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i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300,5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240480"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i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Nb de jours d'arrêt technique programmé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jours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i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31,7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2404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2404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Temps d'arrêts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heures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1 548,70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240480"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Arrêt sur panne / disfonctionnement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heures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787,78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240480"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Arrêt technique programmé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heures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760,92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240480"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Arrêt sur manque de déchets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heures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Espace réservé du contenu 1" descr=""/>
          <p:cNvPicPr/>
          <p:nvPr/>
        </p:nvPicPr>
        <p:blipFill>
          <a:blip r:embed="rId1"/>
          <a:stretch/>
        </p:blipFill>
        <p:spPr>
          <a:xfrm>
            <a:off x="821160" y="1268640"/>
            <a:ext cx="8322480" cy="4680360"/>
          </a:xfrm>
          <a:prstGeom prst="rect">
            <a:avLst/>
          </a:prstGeom>
          <a:ln>
            <a:noFill/>
          </a:ln>
        </p:spPr>
      </p:pic>
      <p:sp>
        <p:nvSpPr>
          <p:cNvPr id="228" name="TextShape 1"/>
          <p:cNvSpPr txBox="1"/>
          <p:nvPr/>
        </p:nvSpPr>
        <p:spPr>
          <a:xfrm>
            <a:off x="179640" y="188640"/>
            <a:ext cx="8784720" cy="647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ffffff"/>
                </a:solidFill>
                <a:latin typeface="Arial"/>
              </a:rPr>
              <a:t>Production d’énergie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</a:rPr>
              <a:t>Chiffres clefs - AZALYS</a:t>
            </a: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ffffff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230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6B691FA8-B8A0-41D9-9826-75D6AD8E5CF8}" type="slidenum">
              <a:rPr b="1" lang="fr-FR" sz="1000" spc="-1" strike="noStrike">
                <a:solidFill>
                  <a:srgbClr val="030f40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030f40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179640" y="195120"/>
            <a:ext cx="8784720" cy="401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Production, consommation et vente électrique 2018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C.S.S 2018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233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067DD631-CC4A-4876-8D3A-8E4D3625481E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234" name="CustomShape 4"/>
          <p:cNvSpPr/>
          <p:nvPr/>
        </p:nvSpPr>
        <p:spPr>
          <a:xfrm>
            <a:off x="2627280" y="3095640"/>
            <a:ext cx="2117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</a:rPr>
              <a:t>8 842 MWh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235" name="CustomShape 5"/>
          <p:cNvSpPr/>
          <p:nvPr/>
        </p:nvSpPr>
        <p:spPr>
          <a:xfrm>
            <a:off x="5199120" y="3095640"/>
            <a:ext cx="2117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</a:rPr>
              <a:t>8 828 MWh</a:t>
            </a:r>
            <a:endParaRPr b="0" lang="fr-FR" sz="1800" spc="-1" strike="noStrike">
              <a:latin typeface="Arial"/>
            </a:endParaRPr>
          </a:p>
        </p:txBody>
      </p:sp>
      <p:graphicFrame>
        <p:nvGraphicFramePr>
          <p:cNvPr id="236" name="Table 6"/>
          <p:cNvGraphicFramePr/>
          <p:nvPr/>
        </p:nvGraphicFramePr>
        <p:xfrm>
          <a:off x="179640" y="617040"/>
          <a:ext cx="8784720" cy="2297160"/>
        </p:xfrm>
        <a:graphic>
          <a:graphicData uri="http://schemas.openxmlformats.org/drawingml/2006/table">
            <a:tbl>
              <a:tblPr/>
              <a:tblGrid>
                <a:gridCol w="6158880"/>
                <a:gridCol w="1312920"/>
                <a:gridCol w="1312920"/>
              </a:tblGrid>
              <a:tr h="1828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7030a0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7030a0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7030a0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1828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Temps de fonctionnement du GTA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heures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7 935,03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828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b050"/>
                          </a:solidFill>
                          <a:latin typeface="Calibri"/>
                        </a:rPr>
                        <a:t>Taux de disponibilité du GTA Brut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b050"/>
                          </a:solidFill>
                          <a:latin typeface="Calibri"/>
                        </a:rPr>
                        <a:t>%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b050"/>
                          </a:solidFill>
                          <a:latin typeface="Calibri"/>
                        </a:rPr>
                        <a:t>90,58%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828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b050"/>
                          </a:solidFill>
                          <a:latin typeface="Calibri"/>
                        </a:rPr>
                        <a:t>Taux de disponibilité du GTA Net (Hors arrêts programmés)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b050"/>
                          </a:solidFill>
                          <a:latin typeface="Calibri"/>
                        </a:rPr>
                        <a:t>%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b050"/>
                          </a:solidFill>
                          <a:latin typeface="Calibri"/>
                        </a:rPr>
                        <a:t>94,52%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828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Temps d'arrêt du GTA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heures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824,97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82880"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Arrêts sur disfonctionnements / pannes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heures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460,48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82880"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Arrêts programmés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heures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364,49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828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828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Energie Active PRODUITE (GTA)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fr-FR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kWh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i="1" lang="fr-FR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57 866 111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1828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215967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828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b050"/>
                          </a:solidFill>
                          <a:latin typeface="Calibri"/>
                        </a:rPr>
                        <a:t>Energie Active Injectée (Vendue)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b050"/>
                          </a:solidFill>
                          <a:latin typeface="Calibri"/>
                        </a:rPr>
                        <a:t>KWh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b050"/>
                          </a:solidFill>
                          <a:latin typeface="Calibri"/>
                        </a:rPr>
                        <a:t>40 706 694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8288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Energie Active Soutirée (Achat)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KWh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1 006 792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82880"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215967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215967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215967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82880"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215967"/>
                          </a:solidFill>
                          <a:latin typeface="Calibri"/>
                        </a:rPr>
                        <a:t>CONSOMMATION USINE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215967"/>
                          </a:solidFill>
                          <a:latin typeface="Calibri"/>
                        </a:rPr>
                        <a:t>MWh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215967"/>
                          </a:solidFill>
                          <a:latin typeface="Calibri"/>
                        </a:rPr>
                        <a:t>18 338,07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82880"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215967"/>
                          </a:solidFill>
                          <a:latin typeface="Calibri"/>
                        </a:rPr>
                        <a:t>Autoconsommation électrique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215967"/>
                          </a:solidFill>
                          <a:latin typeface="Calibri"/>
                        </a:rPr>
                        <a:t>MWh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215967"/>
                          </a:solidFill>
                          <a:latin typeface="Calibri"/>
                        </a:rPr>
                        <a:t>17 159,42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7" name="Graphique 10"/>
          <p:cNvGraphicFramePr/>
          <p:nvPr/>
        </p:nvGraphicFramePr>
        <p:xfrm>
          <a:off x="179640" y="3380400"/>
          <a:ext cx="8784720" cy="289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Espace réservé du contenu 1" descr=""/>
          <p:cNvPicPr/>
          <p:nvPr/>
        </p:nvPicPr>
        <p:blipFill>
          <a:blip r:embed="rId1"/>
          <a:stretch/>
        </p:blipFill>
        <p:spPr>
          <a:xfrm>
            <a:off x="1134000" y="910080"/>
            <a:ext cx="8009640" cy="5165640"/>
          </a:xfrm>
          <a:prstGeom prst="rect">
            <a:avLst/>
          </a:prstGeom>
          <a:ln>
            <a:noFill/>
          </a:ln>
        </p:spPr>
      </p:pic>
      <p:sp>
        <p:nvSpPr>
          <p:cNvPr id="239" name="TextShape 1"/>
          <p:cNvSpPr txBox="1"/>
          <p:nvPr/>
        </p:nvSpPr>
        <p:spPr>
          <a:xfrm>
            <a:off x="179640" y="188640"/>
            <a:ext cx="8784720" cy="721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ffffff"/>
                </a:solidFill>
                <a:latin typeface="Arial"/>
              </a:rPr>
              <a:t>Bilan des résidus d’incinération 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</a:rPr>
              <a:t>(Mâchefers et REFIOM)</a:t>
            </a: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</a:rPr>
              <a:t>Chiffres clefs - AZALYS</a:t>
            </a: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40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ffffff"/>
                </a:solidFill>
                <a:latin typeface="Arial"/>
              </a:rPr>
              <a:t>C.S.S 2016</a:t>
            </a:r>
            <a:endParaRPr b="0" lang="fr-FR" sz="1000" spc="-1" strike="noStrike">
              <a:latin typeface="Times New Roman"/>
            </a:endParaRPr>
          </a:p>
          <a:p>
            <a:pPr>
              <a:lnSpc>
                <a:spcPct val="100000"/>
              </a:lnSpc>
            </a:pPr>
            <a:endParaRPr b="0" lang="fr-FR" sz="1000" spc="-1" strike="noStrike">
              <a:latin typeface="Times New Roman"/>
            </a:endParaRPr>
          </a:p>
        </p:txBody>
      </p:sp>
      <p:sp>
        <p:nvSpPr>
          <p:cNvPr id="241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2692E035-DED8-41BB-B5E7-416226EACC71}" type="slidenum">
              <a:rPr b="1" lang="fr-FR" sz="1000" spc="-1" strike="noStrike">
                <a:solidFill>
                  <a:srgbClr val="030f40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030f40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214920" y="188640"/>
            <a:ext cx="8677080" cy="43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Productions de sous-produits 2018 </a:t>
            </a:r>
            <a:r>
              <a:rPr b="0" lang="fr-FR" sz="1600" spc="-1" strike="noStrike">
                <a:solidFill>
                  <a:srgbClr val="aadc14"/>
                </a:solidFill>
                <a:latin typeface="Arial"/>
              </a:rPr>
              <a:t>(Mâchefers, Réfiom et Saumure)</a:t>
            </a:r>
            <a:endParaRPr b="1" lang="fr-FR" sz="16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43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244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B0FE4811-2B72-41D6-88D2-6C67099A6015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graphicFrame>
        <p:nvGraphicFramePr>
          <p:cNvPr id="245" name="Table 4"/>
          <p:cNvGraphicFramePr/>
          <p:nvPr/>
        </p:nvGraphicFramePr>
        <p:xfrm>
          <a:off x="214920" y="620640"/>
          <a:ext cx="8677080" cy="5616360"/>
        </p:xfrm>
        <a:graphic>
          <a:graphicData uri="http://schemas.openxmlformats.org/drawingml/2006/table">
            <a:tbl>
              <a:tblPr/>
              <a:tblGrid>
                <a:gridCol w="6964920"/>
                <a:gridCol w="1712160"/>
              </a:tblGrid>
              <a:tr h="28080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fr-FR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TOTAL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7dee8"/>
                    </a:solidFill>
                  </a:tcPr>
                </a:tc>
              </a:tr>
              <a:tr h="28080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Mâchefers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bfbfbf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28080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Quantité de Mâchefers (Données UVE)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23 656,66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28080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e26b0a"/>
                          </a:solidFill>
                          <a:latin typeface="Calibri"/>
                        </a:rPr>
                        <a:t>Quantité de Mâchefers (Données UVE) - Contrat Hélyséo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e26b0a"/>
                          </a:solidFill>
                          <a:latin typeface="Calibri"/>
                        </a:rPr>
                        <a:t>1 049,94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28080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Quantité de Mâchefers (Données Plateforme de traitement)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22 648,74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280800">
                <a:tc>
                  <a:txBody>
                    <a:bodyPr lIns="17136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Répartition SIDRU (100/115)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marL="171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19 694,56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280800">
                <a:tc>
                  <a:txBody>
                    <a:bodyPr lIns="17136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Répartition SUEZ (15/115)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 marL="171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2 954,18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28080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fr-FR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TOTAL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solidFill>
                      <a:srgbClr val="b7dee8"/>
                    </a:solidFill>
                  </a:tcPr>
                </a:tc>
              </a:tr>
              <a:tr h="28080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REFIOM (Cendres) - Chiffres UVE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2 749,42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solidFill>
                      <a:srgbClr val="f2f2f2"/>
                    </a:solidFill>
                  </a:tcPr>
                </a:tc>
              </a:tr>
              <a:tr h="28080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e26b0a"/>
                          </a:solidFill>
                          <a:latin typeface="Calibri"/>
                        </a:rPr>
                        <a:t>REFIOM (Cendres) - Contrat Hélyséo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e26b0a"/>
                          </a:solidFill>
                          <a:latin typeface="Calibri"/>
                        </a:rPr>
                        <a:t>155,67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solidFill>
                      <a:srgbClr val="f2f2f2"/>
                    </a:solidFill>
                  </a:tcPr>
                </a:tc>
              </a:tr>
              <a:tr h="28080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7030a0"/>
                          </a:solidFill>
                          <a:latin typeface="Calibri"/>
                        </a:rPr>
                        <a:t>REFIOM (Cendres) - Chiffres EMTA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7030a0"/>
                          </a:solidFill>
                          <a:latin typeface="Calibri"/>
                        </a:rPr>
                        <a:t>2 595,35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28080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Cendres en Citerne (Chiffres UVE)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2 673,40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28080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Cendres en Big-Bag (Chiffres UVE)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76,02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28080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REFIOM (Gâteaux de filtration)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226,76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28080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Quantité gâteaux de filtration (REFIOM) - Traitement direct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197,82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28080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Quantité gâteaux de filtration (REFIOM) - Traitement avec stabilisation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28,94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280800"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i="1" lang="fr-FR" sz="12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TOTAL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solidFill>
                      <a:srgbClr val="b7dee8"/>
                    </a:solidFill>
                  </a:tcPr>
                </a:tc>
              </a:tr>
              <a:tr h="28080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SAUMURE (Chlorure de calcium)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490,36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2f2f2"/>
                    </a:solidFill>
                  </a:tcPr>
                </a:tc>
              </a:tr>
              <a:tr h="28080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QUADRIMEX (Contrat SUEZ)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436,30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28116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e26b0a"/>
                          </a:solidFill>
                          <a:latin typeface="Calibri"/>
                        </a:rPr>
                        <a:t>QUADRIMEX (Contrat Hélyséo)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200" spc="-1" strike="noStrike">
                          <a:solidFill>
                            <a:srgbClr val="e26b0a"/>
                          </a:solidFill>
                          <a:latin typeface="Calibri"/>
                        </a:rPr>
                        <a:t>54,06</a:t>
                      </a:r>
                      <a:endParaRPr b="0" lang="fr-FR" sz="1200" spc="-1" strike="noStrike">
                        <a:latin typeface="Arial"/>
                      </a:endParaRPr>
                    </a:p>
                  </a:txBody>
                  <a:tcPr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179640" y="188640"/>
            <a:ext cx="8784720" cy="721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ffffff"/>
                </a:solidFill>
                <a:latin typeface="Arial"/>
              </a:rPr>
              <a:t>Consommations pour l’UVE </a:t>
            </a:r>
            <a:r>
              <a:rPr b="1" lang="fr-FR" sz="1800" spc="-1" strike="noStrike">
                <a:solidFill>
                  <a:srgbClr val="ffffff"/>
                </a:solidFill>
                <a:latin typeface="Arial"/>
              </a:rPr>
              <a:t>(Energie et produits de traitements)</a:t>
            </a: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</a:rPr>
              <a:t>Chiffres clefs - AZALYS</a:t>
            </a: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ffffff"/>
                </a:solidFill>
                <a:latin typeface="Arial"/>
              </a:rPr>
              <a:t>C.S.S 2016</a:t>
            </a:r>
            <a:endParaRPr b="0" lang="fr-FR" sz="1000" spc="-1" strike="noStrike">
              <a:latin typeface="Times New Roman"/>
            </a:endParaRPr>
          </a:p>
          <a:p>
            <a:pPr>
              <a:lnSpc>
                <a:spcPct val="100000"/>
              </a:lnSpc>
            </a:pPr>
            <a:endParaRPr b="0" lang="fr-FR" sz="1000" spc="-1" strike="noStrike">
              <a:latin typeface="Times New Roman"/>
            </a:endParaRPr>
          </a:p>
        </p:txBody>
      </p:sp>
      <p:sp>
        <p:nvSpPr>
          <p:cNvPr id="248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D179CCCE-B4C8-4C7F-B61A-77792AFDA44B}" type="slidenum">
              <a:rPr b="1" lang="fr-FR" sz="1000" spc="-1" strike="noStrike">
                <a:solidFill>
                  <a:srgbClr val="030f40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030f40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pic>
        <p:nvPicPr>
          <p:cNvPr id="249" name="Image 3" descr=""/>
          <p:cNvPicPr/>
          <p:nvPr/>
        </p:nvPicPr>
        <p:blipFill>
          <a:blip r:embed="rId1"/>
          <a:stretch/>
        </p:blipFill>
        <p:spPr>
          <a:xfrm>
            <a:off x="1493280" y="934200"/>
            <a:ext cx="7668000" cy="511272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214920" y="188640"/>
            <a:ext cx="8677080" cy="43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Consommations 2018 </a:t>
            </a:r>
            <a:r>
              <a:rPr b="0" lang="fr-FR" sz="1600" spc="-1" strike="noStrike">
                <a:solidFill>
                  <a:srgbClr val="aadc14"/>
                </a:solidFill>
                <a:latin typeface="Arial"/>
              </a:rPr>
              <a:t>(GAZ, EAU, NH3) </a:t>
            </a:r>
            <a:r>
              <a:rPr b="0" i="1" lang="fr-FR" sz="1400" spc="-1" strike="noStrike">
                <a:solidFill>
                  <a:srgbClr val="000000"/>
                </a:solidFill>
                <a:latin typeface="Arial"/>
              </a:rPr>
              <a:t>avec comparaison 2017</a:t>
            </a:r>
            <a:endParaRPr b="1" lang="fr-FR" sz="1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51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252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305E4458-19E5-4ECC-9CD3-DE40324D2688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graphicFrame>
        <p:nvGraphicFramePr>
          <p:cNvPr id="253" name="Table 4"/>
          <p:cNvGraphicFramePr/>
          <p:nvPr/>
        </p:nvGraphicFramePr>
        <p:xfrm>
          <a:off x="214920" y="880920"/>
          <a:ext cx="3695400" cy="1054800"/>
        </p:xfrm>
        <a:graphic>
          <a:graphicData uri="http://schemas.openxmlformats.org/drawingml/2006/table">
            <a:tbl>
              <a:tblPr/>
              <a:tblGrid>
                <a:gridCol w="2590920"/>
                <a:gridCol w="552240"/>
                <a:gridCol w="552240"/>
              </a:tblGrid>
              <a:tr h="297000">
                <a:tc>
                  <a:tcPr marL="44280" marR="4428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0070c0"/>
                          </a:solidFill>
                          <a:latin typeface="Calibri"/>
                          <a:ea typeface="Times New Roman"/>
                        </a:rPr>
                        <a:t>Gaz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fde9d9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0070c0"/>
                          </a:solidFill>
                          <a:latin typeface="Calibri"/>
                          <a:ea typeface="Times New Roman"/>
                        </a:rPr>
                        <a:t>Delta N-1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fde9d9"/>
                    </a:solidFill>
                  </a:tcPr>
                </a:tc>
              </a:tr>
              <a:tr h="163440">
                <a:tc>
                  <a:tcPr marL="44280" marR="44280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MWh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MWh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solidFill>
                      <a:srgbClr val="fde9d9"/>
                    </a:solidFill>
                  </a:tcPr>
                </a:tc>
              </a:tr>
              <a:tr h="148320"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11 033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-146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148320"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Bruleurs Fours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1 562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-3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148320"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SCR Ligne 1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4 979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194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49400"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SCR Ligne 2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4 492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-338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54" name="Table 5"/>
          <p:cNvGraphicFramePr/>
          <p:nvPr/>
        </p:nvGraphicFramePr>
        <p:xfrm>
          <a:off x="4032720" y="880920"/>
          <a:ext cx="4859280" cy="2259720"/>
        </p:xfrm>
        <a:graphic>
          <a:graphicData uri="http://schemas.openxmlformats.org/drawingml/2006/table">
            <a:tbl>
              <a:tblPr/>
              <a:tblGrid>
                <a:gridCol w="2872080"/>
                <a:gridCol w="689400"/>
                <a:gridCol w="689400"/>
                <a:gridCol w="608400"/>
              </a:tblGrid>
              <a:tr h="161280">
                <a:tc>
                  <a:txBody>
                    <a:bodyPr lIns="44280" rIns="44280" tIns="0" bIns="0" anchor="ctr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EAU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215967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215967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215967"/>
                          </a:solidFill>
                          <a:latin typeface="Calibri"/>
                          <a:ea typeface="Times New Roman"/>
                        </a:rPr>
                        <a:t>Delta N-1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</a:tr>
              <a:tr h="161280">
                <a:tc>
                  <a:txBody>
                    <a:bodyPr lIns="44280" rIns="44280" tIns="0" bIns="0" anchor="ctr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TOTAL EAU DE VILLE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m3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62 010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800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161280">
                <a:tc>
                  <a:txBody>
                    <a:bodyPr lIns="44280" rIns="44280" tIns="0" bIns="0" anchor="ctr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Compteur EAU DE VILLE : Process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m3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60 268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2 455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61280">
                <a:tc>
                  <a:txBody>
                    <a:bodyPr lIns="44280" rIns="44280" tIns="0" bIns="0" anchor="ctr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Compteur EAU DE VILLE : Incendie + RIA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m3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748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-90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61280">
                <a:tc>
                  <a:txBody>
                    <a:bodyPr lIns="44280" rIns="44280" tIns="0" bIns="0" anchor="ctr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Autres consommations EAU DE VILLE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m3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994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-1 565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61280"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7030a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61280">
                <a:tc>
                  <a:txBody>
                    <a:bodyPr lIns="44280" rIns="44280" tIns="0" bIns="0" anchor="ctr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 Eau de Ville pour Production Eau Déminée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m3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18 091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1 045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61280"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i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Chaine déminée 1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i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m3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i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9 359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i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1 192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61280"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i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Chaine déminée 2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i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m3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i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8 732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i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-147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61280"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i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i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>
                        <a:lnSpc>
                          <a:spcPct val="107000"/>
                        </a:lnSpc>
                      </a:pPr>
                      <a:r>
                        <a:rPr b="0" i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>
                        <a:lnSpc>
                          <a:spcPct val="107000"/>
                        </a:lnSpc>
                      </a:pPr>
                      <a:r>
                        <a:rPr b="0" i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61280">
                <a:tc>
                  <a:txBody>
                    <a:bodyPr lIns="44280" rIns="44280" tIns="0" bIns="0" anchor="ctr"/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Rejets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1 652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61280"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Saumure de chlorures de calcium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tonnes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490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-298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61280"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Rejet égout (panne évapo-concentrateur ou AT)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m3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ff0000"/>
                          </a:solidFill>
                          <a:latin typeface="Calibri"/>
                          <a:ea typeface="Times New Roman"/>
                        </a:rPr>
                        <a:t>1 162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685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63080">
                <a:tc>
                  <a:txBody>
                    <a:bodyPr lIns="44280" rIns="44280" tIns="0" bIns="0" anchor="ctr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55" name="Graphique 9"/>
          <p:cNvGraphicFramePr/>
          <p:nvPr/>
        </p:nvGraphicFramePr>
        <p:xfrm>
          <a:off x="214920" y="2205000"/>
          <a:ext cx="370872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56" name="Graphique 10"/>
          <p:cNvGraphicFramePr/>
          <p:nvPr/>
        </p:nvGraphicFramePr>
        <p:xfrm>
          <a:off x="4032360" y="3174480"/>
          <a:ext cx="4860000" cy="299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214920" y="188640"/>
            <a:ext cx="8677080" cy="43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Consommations 2018 </a:t>
            </a:r>
            <a:r>
              <a:rPr b="0" lang="fr-FR" sz="1600" spc="-1" strike="noStrike">
                <a:solidFill>
                  <a:srgbClr val="aadc14"/>
                </a:solidFill>
                <a:latin typeface="Arial"/>
              </a:rPr>
              <a:t>(GAZ, EAU, NH3) </a:t>
            </a:r>
            <a:r>
              <a:rPr b="0" i="1" lang="fr-FR" sz="1400" spc="-1" strike="noStrike">
                <a:solidFill>
                  <a:srgbClr val="000000"/>
                </a:solidFill>
                <a:latin typeface="Arial"/>
              </a:rPr>
              <a:t>avec comparaison 2017</a:t>
            </a:r>
            <a:endParaRPr b="1" lang="fr-FR" sz="1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259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D16E6808-69A4-431E-9523-CE1EEDD21C82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graphicFrame>
        <p:nvGraphicFramePr>
          <p:cNvPr id="260" name="Graphique 11"/>
          <p:cNvGraphicFramePr/>
          <p:nvPr/>
        </p:nvGraphicFramePr>
        <p:xfrm>
          <a:off x="214920" y="1762920"/>
          <a:ext cx="8677080" cy="433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61" name="Table 4"/>
          <p:cNvGraphicFramePr/>
          <p:nvPr/>
        </p:nvGraphicFramePr>
        <p:xfrm>
          <a:off x="214920" y="765000"/>
          <a:ext cx="8677080" cy="853560"/>
        </p:xfrm>
        <a:graphic>
          <a:graphicData uri="http://schemas.openxmlformats.org/drawingml/2006/table">
            <a:tbl>
              <a:tblPr/>
              <a:tblGrid>
                <a:gridCol w="3695400"/>
                <a:gridCol w="2209320"/>
                <a:gridCol w="2772360"/>
              </a:tblGrid>
              <a:tr h="227160">
                <a:tc>
                  <a:tcPr marL="44280" marR="44280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AMMONIAQUE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CHAUX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db4e2"/>
                    </a:solidFill>
                  </a:tcPr>
                </a:tc>
              </a:tr>
              <a:tr h="195480">
                <a:tc>
                  <a:txBody>
                    <a:bodyPr lIns="44280" rIns="44280" tIns="0" bIns="0" anchor="ctr"/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Total Livraisons (en tonnes)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244,48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273,04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5280">
                <a:tc>
                  <a:tcPr marL="44280" marR="44280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Delta N-1 NH3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 lIns="44280" rIns="44280" tIns="0" bIns="0" anchor="ctr"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Delta N-1 Chaux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8e4bc"/>
                    </a:solidFill>
                  </a:tcPr>
                </a:tc>
              </a:tr>
              <a:tr h="215640">
                <a:tc>
                  <a:tcPr marL="44280" marR="44280"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-9,08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44280" rIns="44280" tIns="0" bIns="0" anchor="ctr"/>
                    <a:p>
                      <a:pPr algn="r">
                        <a:lnSpc>
                          <a:spcPct val="107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-31,16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Espace réservé du contenu 1" descr=""/>
          <p:cNvPicPr/>
          <p:nvPr/>
        </p:nvPicPr>
        <p:blipFill>
          <a:blip r:embed="rId1"/>
          <a:stretch/>
        </p:blipFill>
        <p:spPr>
          <a:xfrm>
            <a:off x="5004000" y="-3240"/>
            <a:ext cx="4139640" cy="6210720"/>
          </a:xfrm>
          <a:prstGeom prst="rect">
            <a:avLst/>
          </a:prstGeom>
          <a:ln>
            <a:noFill/>
          </a:ln>
        </p:spPr>
      </p:pic>
      <p:sp>
        <p:nvSpPr>
          <p:cNvPr id="263" name="TextShape 1"/>
          <p:cNvSpPr txBox="1"/>
          <p:nvPr/>
        </p:nvSpPr>
        <p:spPr>
          <a:xfrm>
            <a:off x="251640" y="188640"/>
            <a:ext cx="4752000" cy="79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ffffff"/>
                </a:solidFill>
                <a:latin typeface="Arial"/>
              </a:rPr>
              <a:t>Résultats environnementaux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</a:rPr>
              <a:t>Rejets Gazeux et Aqueux</a:t>
            </a: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ffffff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  <a:p>
            <a:pPr>
              <a:lnSpc>
                <a:spcPct val="100000"/>
              </a:lnSpc>
            </a:pPr>
            <a:endParaRPr b="0" lang="fr-FR" sz="1000" spc="-1" strike="noStrike">
              <a:latin typeface="Times New Roman"/>
            </a:endParaRPr>
          </a:p>
        </p:txBody>
      </p:sp>
      <p:sp>
        <p:nvSpPr>
          <p:cNvPr id="265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4719603B-D325-44B4-8FC8-CFA8A2217489}" type="slidenum">
              <a:rPr b="1" lang="fr-FR" sz="1000" spc="-1" strike="noStrike">
                <a:solidFill>
                  <a:srgbClr val="030f40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030f40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extShape 1"/>
          <p:cNvSpPr txBox="1"/>
          <p:nvPr/>
        </p:nvSpPr>
        <p:spPr>
          <a:xfrm>
            <a:off x="214920" y="188640"/>
            <a:ext cx="8677080" cy="43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Résultats environnementaux 2018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67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268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C64E7F8A-B8C2-4606-BB2B-D5325382F29E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269" name="CustomShape 4"/>
          <p:cNvSpPr/>
          <p:nvPr/>
        </p:nvSpPr>
        <p:spPr>
          <a:xfrm>
            <a:off x="214920" y="620640"/>
            <a:ext cx="8543880" cy="67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7000"/>
              </a:lnSpc>
            </a:pPr>
            <a:r>
              <a:rPr b="1" lang="fr-FR" sz="1200" spc="-1" strike="noStrike">
                <a:solidFill>
                  <a:srgbClr val="000000"/>
                </a:solidFill>
                <a:latin typeface="Calibri"/>
                <a:ea typeface="Calibri"/>
              </a:rPr>
              <a:t>Les temps de dépassement de l’usine AZALYS en 2018 ont été les suivants :</a:t>
            </a:r>
            <a:endParaRPr b="0" lang="fr-FR" sz="1200" spc="-1" strike="noStrike">
              <a:latin typeface="Arial"/>
            </a:endParaRPr>
          </a:p>
          <a:p>
            <a:pPr lvl="2" marL="1143000" indent="-228240" algn="just">
              <a:lnSpc>
                <a:spcPct val="107000"/>
              </a:lnSpc>
              <a:buClr>
                <a:srgbClr val="ff0000"/>
              </a:buClr>
              <a:buFont typeface="Wingdings" charset="2"/>
              <a:buChar char=""/>
            </a:pPr>
            <a:r>
              <a:rPr b="1" lang="fr-FR" sz="1200" spc="-1" strike="noStrike">
                <a:solidFill>
                  <a:srgbClr val="ff0000"/>
                </a:solidFill>
                <a:latin typeface="Calibri"/>
                <a:ea typeface="Calibri"/>
              </a:rPr>
              <a:t>Ligne 1 : 6 heures </a:t>
            </a:r>
            <a:r>
              <a:rPr b="0" lang="fr-FR" sz="1200" spc="-1" strike="noStrike">
                <a:solidFill>
                  <a:srgbClr val="000000"/>
                </a:solidFill>
                <a:latin typeface="Calibri"/>
                <a:ea typeface="Calibri"/>
              </a:rPr>
              <a:t>de dépassement sur 60 heures autorisées, soit 10,0 % du seuil autorisé </a:t>
            </a:r>
            <a:endParaRPr b="0" lang="fr-FR" sz="1200" spc="-1" strike="noStrike">
              <a:latin typeface="Arial"/>
            </a:endParaRPr>
          </a:p>
          <a:p>
            <a:pPr lvl="2" marL="1143000" indent="-228240" algn="just">
              <a:lnSpc>
                <a:spcPct val="107000"/>
              </a:lnSpc>
              <a:buClr>
                <a:srgbClr val="ff0000"/>
              </a:buClr>
              <a:buFont typeface="Wingdings" charset="2"/>
              <a:buChar char=""/>
            </a:pPr>
            <a:r>
              <a:rPr b="1" lang="fr-FR" sz="1200" spc="-1" strike="noStrike">
                <a:solidFill>
                  <a:srgbClr val="ff0000"/>
                </a:solidFill>
                <a:latin typeface="Calibri"/>
                <a:ea typeface="Calibri"/>
              </a:rPr>
              <a:t>Ligne 2 : 5 heures </a:t>
            </a:r>
            <a:r>
              <a:rPr b="0" lang="fr-FR" sz="1200" spc="-1" strike="noStrike">
                <a:solidFill>
                  <a:srgbClr val="000000"/>
                </a:solidFill>
                <a:latin typeface="Calibri"/>
                <a:ea typeface="Calibri"/>
              </a:rPr>
              <a:t>de dépassement sur 60 heures autorisées, soit 8,3 % du seuil autorisé 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270" name="CustomShape 5"/>
          <p:cNvSpPr/>
          <p:nvPr/>
        </p:nvSpPr>
        <p:spPr>
          <a:xfrm>
            <a:off x="214920" y="1380240"/>
            <a:ext cx="113778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200" spc="-1" strike="noStrike" u="sng">
                <a:solidFill>
                  <a:srgbClr val="000000"/>
                </a:solidFill>
                <a:uFillTx/>
                <a:latin typeface="Arial"/>
              </a:rPr>
              <a:t>Bilan des valeurs limites </a:t>
            </a: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200" spc="-1" strike="noStrike">
              <a:latin typeface="Arial"/>
            </a:endParaRPr>
          </a:p>
        </p:txBody>
      </p:sp>
      <p:graphicFrame>
        <p:nvGraphicFramePr>
          <p:cNvPr id="271" name="Graphique 8"/>
          <p:cNvGraphicFramePr/>
          <p:nvPr/>
        </p:nvGraphicFramePr>
        <p:xfrm>
          <a:off x="224280" y="1740600"/>
          <a:ext cx="4546800" cy="449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72" name="Graphique 9"/>
          <p:cNvGraphicFramePr/>
          <p:nvPr/>
        </p:nvGraphicFramePr>
        <p:xfrm>
          <a:off x="4932000" y="1740600"/>
          <a:ext cx="3826800" cy="449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358920" y="855000"/>
            <a:ext cx="8428320" cy="4679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fr-FR" sz="1600" spc="-1" strike="noStrike" u="sng">
                <a:solidFill>
                  <a:srgbClr val="ff0000"/>
                </a:solidFill>
                <a:uFillTx/>
                <a:latin typeface="Arial"/>
              </a:rPr>
              <a:t>2 lignes d’incinération </a:t>
            </a:r>
            <a:r>
              <a:rPr b="1" lang="fr-FR" sz="1600" spc="-1" strike="noStrike">
                <a:solidFill>
                  <a:srgbClr val="030f40"/>
                </a:solidFill>
                <a:latin typeface="Arial"/>
              </a:rPr>
              <a:t>d’une capacité totale de </a:t>
            </a:r>
            <a:r>
              <a:rPr b="1" lang="fr-FR" sz="1600" spc="-1" strike="noStrike" u="sng">
                <a:solidFill>
                  <a:srgbClr val="030f40"/>
                </a:solidFill>
                <a:uFillTx/>
                <a:latin typeface="Arial"/>
              </a:rPr>
              <a:t>16 tonnes de déchets par heure</a:t>
            </a:r>
            <a:r>
              <a:rPr b="1" lang="fr-FR" sz="1600" spc="-1" strike="noStrike">
                <a:solidFill>
                  <a:srgbClr val="030f40"/>
                </a:solidFill>
                <a:latin typeface="Arial"/>
              </a:rPr>
              <a:t> </a:t>
            </a:r>
            <a:endParaRPr b="1" lang="fr-FR" sz="16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fr-FR" sz="1600" spc="-1" strike="noStrike">
                <a:solidFill>
                  <a:srgbClr val="030f40"/>
                </a:solidFill>
                <a:latin typeface="Arial"/>
              </a:rPr>
              <a:t>(8t/h par ligne) </a:t>
            </a:r>
            <a:endParaRPr b="1" lang="fr-FR" sz="16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fr-FR" sz="1400" spc="-1" strike="noStrike">
                <a:solidFill>
                  <a:srgbClr val="00b050"/>
                </a:solidFill>
                <a:latin typeface="Arial"/>
              </a:rPr>
              <a:t>Equivalent de 18 500 habitants fournis </a:t>
            </a:r>
            <a:r>
              <a:rPr b="1" lang="fr-FR" sz="1400" spc="-1" strike="noStrike" u="sng">
                <a:solidFill>
                  <a:srgbClr val="00b050"/>
                </a:solidFill>
                <a:uFillTx/>
                <a:latin typeface="Arial"/>
              </a:rPr>
              <a:t>en électricité </a:t>
            </a:r>
            <a:r>
              <a:rPr b="1" lang="fr-FR" sz="1400" spc="-1" strike="noStrike">
                <a:solidFill>
                  <a:srgbClr val="00b050"/>
                </a:solidFill>
                <a:latin typeface="Arial"/>
              </a:rPr>
              <a:t>via la valorisation de </a:t>
            </a:r>
            <a:r>
              <a:rPr b="1" lang="fr-FR" sz="1400" spc="-1" strike="noStrike" u="sng">
                <a:solidFill>
                  <a:srgbClr val="00b050"/>
                </a:solidFill>
                <a:uFillTx/>
                <a:latin typeface="Arial"/>
              </a:rPr>
              <a:t>leurs</a:t>
            </a:r>
            <a:r>
              <a:rPr b="1" lang="fr-FR" sz="1400" spc="-1" strike="noStrike">
                <a:solidFill>
                  <a:srgbClr val="00b050"/>
                </a:solidFill>
                <a:latin typeface="Arial"/>
              </a:rPr>
              <a:t> déchets</a:t>
            </a:r>
            <a:endParaRPr b="1" lang="fr-FR" sz="14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1" lang="fr-FR" sz="14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fr-FR" sz="1600" spc="-1" strike="noStrike">
                <a:solidFill>
                  <a:srgbClr val="030f40"/>
                </a:solidFill>
                <a:latin typeface="Arial"/>
              </a:rPr>
              <a:t>La capacité de traitement autorisée actuellement est de </a:t>
            </a:r>
            <a:r>
              <a:rPr b="1" lang="fr-FR" sz="1600" spc="-1" strike="noStrike" u="sng">
                <a:solidFill>
                  <a:srgbClr val="030f40"/>
                </a:solidFill>
                <a:uFillTx/>
                <a:latin typeface="Arial"/>
              </a:rPr>
              <a:t>125 000 T/an</a:t>
            </a:r>
            <a:r>
              <a:rPr b="1" lang="fr-FR" sz="1600" spc="-1" strike="noStrike">
                <a:solidFill>
                  <a:srgbClr val="030f40"/>
                </a:solidFill>
                <a:latin typeface="Arial"/>
              </a:rPr>
              <a:t> de déchets non dangereux. </a:t>
            </a:r>
            <a:r>
              <a:rPr b="0" lang="fr-FR" sz="1600" spc="-1" strike="noStrike">
                <a:solidFill>
                  <a:srgbClr val="030f40"/>
                </a:solidFill>
                <a:latin typeface="Arial"/>
              </a:rPr>
              <a:t>Une remise à plat règlementaire et structurelle de l’AP est envisagée </a:t>
            </a:r>
            <a:endParaRPr b="1" lang="fr-FR" sz="16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fr-FR" sz="1600" spc="-1" strike="noStrike">
                <a:solidFill>
                  <a:srgbClr val="030f40"/>
                </a:solidFill>
                <a:latin typeface="Arial"/>
              </a:rPr>
              <a:t>(en cours auprès de la DRIEE). </a:t>
            </a:r>
            <a:endParaRPr b="1" lang="fr-FR" sz="16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1" lang="fr-FR" sz="16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fr-FR" sz="1600" spc="-1" strike="noStrike">
                <a:solidFill>
                  <a:srgbClr val="0070c0"/>
                </a:solidFill>
                <a:latin typeface="Arial"/>
              </a:rPr>
              <a:t>Nouveau contrat de DSP auprès du SIDRU effectif au 15/12/2018, avec société dédiée au nom d’</a:t>
            </a:r>
            <a:r>
              <a:rPr b="1" lang="fr-FR" sz="1600" spc="-1" strike="noStrike">
                <a:solidFill>
                  <a:srgbClr val="7030a0"/>
                </a:solidFill>
                <a:latin typeface="Arial"/>
              </a:rPr>
              <a:t>HELYSEO</a:t>
            </a:r>
            <a:r>
              <a:rPr b="1" lang="fr-FR" sz="1600" spc="-1" strike="noStrike">
                <a:solidFill>
                  <a:srgbClr val="0070c0"/>
                </a:solidFill>
                <a:latin typeface="Arial"/>
              </a:rPr>
              <a:t>, comprenant des engagement forts en terme environnemental et en gestion :</a:t>
            </a:r>
            <a:endParaRPr b="1" lang="fr-FR" sz="1600" spc="-1" strike="noStrike">
              <a:solidFill>
                <a:srgbClr val="030f4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030f40"/>
              </a:buClr>
              <a:buFont typeface="StarSymbol"/>
              <a:buChar char="-"/>
            </a:pPr>
            <a:r>
              <a:rPr b="1" lang="fr-FR" sz="1400" spc="-1" strike="noStrike">
                <a:solidFill>
                  <a:srgbClr val="030f40"/>
                </a:solidFill>
                <a:latin typeface="Arial"/>
              </a:rPr>
              <a:t>Gestion en société dédiée (plus de transparence sur la gestion et les bénéfices)</a:t>
            </a:r>
            <a:endParaRPr b="1" lang="fr-FR" sz="1400" spc="-1" strike="noStrike">
              <a:solidFill>
                <a:srgbClr val="030f4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030f40"/>
              </a:buClr>
              <a:buFont typeface="StarSymbol"/>
              <a:buChar char="-"/>
            </a:pPr>
            <a:r>
              <a:rPr b="1" lang="fr-FR" sz="1400" spc="-1" strike="noStrike">
                <a:solidFill>
                  <a:srgbClr val="030f40"/>
                </a:solidFill>
                <a:latin typeface="Arial"/>
              </a:rPr>
              <a:t>Amélioration de l’empreinte CO2 (autoconsommation au lieu du gaz naturel – traitement NOx)</a:t>
            </a:r>
            <a:endParaRPr b="1" lang="fr-FR" sz="1400" spc="-1" strike="noStrike">
              <a:solidFill>
                <a:srgbClr val="030f4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030f40"/>
              </a:buClr>
              <a:buFont typeface="StarSymbol"/>
              <a:buChar char="-"/>
            </a:pPr>
            <a:r>
              <a:rPr b="1" lang="fr-FR" sz="1400" spc="-1" strike="noStrike">
                <a:solidFill>
                  <a:srgbClr val="030f40"/>
                </a:solidFill>
                <a:latin typeface="Arial"/>
              </a:rPr>
              <a:t>Rejets atmosphériques plus bas, respectant les futurs BREFs (respect des flux de polluants)</a:t>
            </a:r>
            <a:endParaRPr b="1" lang="fr-FR" sz="1400" spc="-1" strike="noStrike">
              <a:solidFill>
                <a:srgbClr val="030f4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030f40"/>
              </a:buClr>
              <a:buFont typeface="StarSymbol"/>
              <a:buChar char="-"/>
            </a:pPr>
            <a:r>
              <a:rPr b="1" lang="fr-FR" sz="1400" spc="-1" strike="noStrike">
                <a:solidFill>
                  <a:srgbClr val="030f40"/>
                </a:solidFill>
                <a:latin typeface="Arial"/>
              </a:rPr>
              <a:t>Projets porteurs : Serres agricoles avec la chaleur perdue, Ressourcerie, etc.</a:t>
            </a:r>
            <a:endParaRPr b="1" lang="fr-FR" sz="14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358920" y="403200"/>
            <a:ext cx="8428320" cy="577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Informations générales et Points essentiels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86" name="TextShape 3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187" name="TextShape 4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FFF90A0C-3C52-4370-B7B0-250C9D8E365A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188" name="CustomShape 5"/>
          <p:cNvSpPr/>
          <p:nvPr/>
        </p:nvSpPr>
        <p:spPr>
          <a:xfrm>
            <a:off x="358920" y="5661000"/>
            <a:ext cx="8428320" cy="468000"/>
          </a:xfrm>
          <a:prstGeom prst="rect">
            <a:avLst/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fr-FR" sz="1800" spc="-1" strike="noStrike">
                <a:solidFill>
                  <a:srgbClr val="ffffff"/>
                </a:solidFill>
                <a:latin typeface="Arial"/>
              </a:rPr>
              <a:t>Usine certifiée ISO 14 001 et ISO 50 001 – (</a:t>
            </a:r>
            <a:r>
              <a:rPr b="0" lang="fr-FR" sz="1800" spc="-1" strike="noStrike">
                <a:solidFill>
                  <a:srgbClr val="ffffff"/>
                </a:solidFill>
                <a:latin typeface="Arial"/>
              </a:rPr>
              <a:t>9001 et 45001 à fin 2019)</a:t>
            </a: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81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99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91" end="3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57" end="3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90" end="5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64" end="6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645" end="7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736" end="8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828" end="9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Shape 1"/>
          <p:cNvSpPr txBox="1"/>
          <p:nvPr/>
        </p:nvSpPr>
        <p:spPr>
          <a:xfrm>
            <a:off x="214920" y="188640"/>
            <a:ext cx="8677080" cy="43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Résultats environnementaux 2018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74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275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1A8665CB-13BD-4443-9788-6C74373F28EA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276" name="CustomShape 4"/>
          <p:cNvSpPr/>
          <p:nvPr/>
        </p:nvSpPr>
        <p:spPr>
          <a:xfrm>
            <a:off x="214920" y="626040"/>
            <a:ext cx="86770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200" spc="-1" strike="noStrike" u="sng">
                <a:solidFill>
                  <a:srgbClr val="000000"/>
                </a:solidFill>
                <a:uFillTx/>
                <a:latin typeface="Arial"/>
              </a:rPr>
              <a:t>Bilan des valeurs limites </a:t>
            </a: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200" spc="-1" strike="noStrike">
              <a:latin typeface="Arial"/>
            </a:endParaRPr>
          </a:p>
        </p:txBody>
      </p:sp>
      <p:graphicFrame>
        <p:nvGraphicFramePr>
          <p:cNvPr id="277" name="Graphique 11"/>
          <p:cNvGraphicFramePr/>
          <p:nvPr/>
        </p:nvGraphicFramePr>
        <p:xfrm>
          <a:off x="214920" y="1017360"/>
          <a:ext cx="8677080" cy="52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214920" y="188640"/>
            <a:ext cx="8677080" cy="43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Résultats environnementaux 2018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280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3A8F2B79-3C26-4E5B-AE03-E1B0876E121C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281" name="CustomShape 4"/>
          <p:cNvSpPr/>
          <p:nvPr/>
        </p:nvSpPr>
        <p:spPr>
          <a:xfrm>
            <a:off x="214920" y="620640"/>
            <a:ext cx="86770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200" spc="-1" strike="noStrike" u="sng">
                <a:solidFill>
                  <a:srgbClr val="000000"/>
                </a:solidFill>
                <a:uFillTx/>
                <a:latin typeface="Arial"/>
              </a:rPr>
              <a:t>Bilan des valeurs limites </a:t>
            </a: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200" spc="-1" strike="noStrike">
              <a:latin typeface="Arial"/>
            </a:endParaRPr>
          </a:p>
        </p:txBody>
      </p:sp>
      <p:graphicFrame>
        <p:nvGraphicFramePr>
          <p:cNvPr id="282" name="Graphique 7"/>
          <p:cNvGraphicFramePr/>
          <p:nvPr/>
        </p:nvGraphicFramePr>
        <p:xfrm>
          <a:off x="237240" y="897480"/>
          <a:ext cx="4428720" cy="260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83" name="Graphique 8"/>
          <p:cNvGraphicFramePr/>
          <p:nvPr/>
        </p:nvGraphicFramePr>
        <p:xfrm>
          <a:off x="4688280" y="897480"/>
          <a:ext cx="4203720" cy="260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4" name="Graphique 9"/>
          <p:cNvGraphicFramePr/>
          <p:nvPr/>
        </p:nvGraphicFramePr>
        <p:xfrm>
          <a:off x="214920" y="3645000"/>
          <a:ext cx="4451040" cy="25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5" name="Graphique 12"/>
          <p:cNvGraphicFramePr/>
          <p:nvPr/>
        </p:nvGraphicFramePr>
        <p:xfrm>
          <a:off x="4688280" y="3645000"/>
          <a:ext cx="4203720" cy="25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214920" y="188640"/>
            <a:ext cx="8677080" cy="43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Résultats environnementaux 2018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87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288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BF42D8CA-5B95-48C5-8286-187E6764325B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pic>
        <p:nvPicPr>
          <p:cNvPr id="289" name="Image 6" descr=""/>
          <p:cNvPicPr/>
          <p:nvPr/>
        </p:nvPicPr>
        <p:blipFill>
          <a:blip r:embed="rId1"/>
          <a:stretch/>
        </p:blipFill>
        <p:spPr>
          <a:xfrm>
            <a:off x="214920" y="1052640"/>
            <a:ext cx="8677080" cy="4608000"/>
          </a:xfrm>
          <a:prstGeom prst="rect">
            <a:avLst/>
          </a:prstGeom>
          <a:ln>
            <a:noFill/>
          </a:ln>
        </p:spPr>
      </p:pic>
      <p:sp>
        <p:nvSpPr>
          <p:cNvPr id="290" name="CustomShape 4"/>
          <p:cNvSpPr/>
          <p:nvPr/>
        </p:nvSpPr>
        <p:spPr>
          <a:xfrm>
            <a:off x="214920" y="620640"/>
            <a:ext cx="86770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200" spc="-1" strike="noStrike" u="sng">
                <a:solidFill>
                  <a:srgbClr val="000000"/>
                </a:solidFill>
                <a:uFillTx/>
                <a:latin typeface="Arial"/>
              </a:rPr>
              <a:t>Bilan des contrôles réglementaires </a:t>
            </a: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200" spc="-1" strike="noStrike"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214920" y="188640"/>
            <a:ext cx="8677080" cy="43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Résultats environnementaux 2018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293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9771C88B-A4A0-4F10-9017-9827A60DA4BC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graphicFrame>
        <p:nvGraphicFramePr>
          <p:cNvPr id="294" name="Table 4"/>
          <p:cNvGraphicFramePr/>
          <p:nvPr/>
        </p:nvGraphicFramePr>
        <p:xfrm>
          <a:off x="192960" y="620640"/>
          <a:ext cx="8699040" cy="5616360"/>
        </p:xfrm>
        <a:graphic>
          <a:graphicData uri="http://schemas.openxmlformats.org/drawingml/2006/table">
            <a:tbl>
              <a:tblPr/>
              <a:tblGrid>
                <a:gridCol w="2332440"/>
                <a:gridCol w="941760"/>
                <a:gridCol w="941760"/>
                <a:gridCol w="941760"/>
                <a:gridCol w="941760"/>
                <a:gridCol w="1532520"/>
                <a:gridCol w="1067040"/>
              </a:tblGrid>
              <a:tr h="163800">
                <a:tc gridSpan="6"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Calcul du flux de polluants émis par les rejets gazeux à l'atmosphère du CTVD AZALYS pour l'année 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2018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38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 gridSpan="6"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Ligne N°1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294480">
                <a:tc rowSpan="2"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Analyses du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30/01/2018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24/05/2018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12/07/2018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06/11/2018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fonctionnement annuel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</a:t>
                      </a: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7 969   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cffff"/>
                    </a:solidFill>
                  </a:tcPr>
                </a:tc>
              </a:tr>
              <a:tr h="16380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Moyenne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FLUX ANNUEL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4480"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Débit des fumées en Nm3/h sur gaz secs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48 268   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43 795   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41 700   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40 696   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</a:t>
                      </a: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43 615   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163800"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 gridSpan="4"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</a:tr>
              <a:tr h="1638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 gridSpan="4"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Concentration sur gaz secs en mg/ Nm3 à 9% de CO2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</a:tr>
              <a:tr h="1638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NOx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56,200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72,000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58,000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57,800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61,000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21 202,2  kg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38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HCl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0,560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1,400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1,300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2,100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1,340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465,8  kg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38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HF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0,020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0,014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0,020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0,014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4,7  kg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38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SO2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7,400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3,400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8,500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10,200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7,375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2 563,4  kg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38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COT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0,600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0,460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0,240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0,325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113,0  kg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38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5,900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7,600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4,000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6,800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6,075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2 111,5  kg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38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Poussières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0,470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1,000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1,290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2,100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1,215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422,3  kg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38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NH3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0,030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0,250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0,200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0,790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0,318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110,4  kg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4880">
                <a:tc>
                  <a:tcPr marL="7560" marR="75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7560" marR="75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7560" marR="75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7560" marR="75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7560" marR="75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7560" marR="75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7560" marR="75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38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 gridSpan="6"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Ligne N°2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294480">
                <a:tc rowSpan="2"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Analyses du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30/01/2018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24/05/2018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12/07/2018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06/11/2018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fonctionnement annuel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</a:t>
                      </a: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7 211   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cffff"/>
                    </a:solidFill>
                  </a:tcPr>
                </a:tc>
              </a:tr>
              <a:tr h="16380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Moyenne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FLUX ANNUEL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94480"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Débit des fumées en Nm3/h sur gaz secs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47 458   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45 474   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41 900   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42 896   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 lIns="7560" rIns="7560" tIns="75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   </a:t>
                      </a: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44 432   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163800">
                <a:tc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 gridSpan="4"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</a:tr>
              <a:tr h="1638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 gridSpan="4">
                  <a:txBody>
                    <a:bodyPr lIns="7560" rIns="7560" tIns="75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Concentration sur gaz secs en mg/ Nm3 à 9% de CO2 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 lIns="7560" rIns="7560" tIns="75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</a:tr>
              <a:tr h="1638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NOx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46,500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65,000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50,000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48,900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52,600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16 853,7  kg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38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HCl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0,810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3,400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2,500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2,500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2,303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737,7  kg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38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HF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0,020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0,040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0,030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0,023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7,2  kg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38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SO2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8,200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6,000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6,900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9,900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7,750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2 483,2  kg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38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COT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0,370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0,380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0,100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0,213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68,1  kg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38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5,100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5,600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2,000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3,700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4,100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1 313,7  kg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380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Poussières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2,100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1,200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0,540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1,200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1,260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403,7  kg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2360">
                <a:tc>
                  <a:txBody>
                    <a:bodyPr lIns="7560" rIns="7560" tIns="75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NH3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0,180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0,080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0,130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0,098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7560" rIns="7560" tIns="7560" bIns="0" anchor="b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31,2  kg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7560" marR="75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214920" y="188640"/>
            <a:ext cx="8677080" cy="43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Résultats environnementaux 2018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297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5313E4EA-B7A0-4915-85A1-3B1D2EBDC677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graphicFrame>
        <p:nvGraphicFramePr>
          <p:cNvPr id="298" name="Table 4"/>
          <p:cNvGraphicFramePr/>
          <p:nvPr/>
        </p:nvGraphicFramePr>
        <p:xfrm>
          <a:off x="214920" y="620640"/>
          <a:ext cx="5076720" cy="5184360"/>
        </p:xfrm>
        <a:graphic>
          <a:graphicData uri="http://schemas.openxmlformats.org/drawingml/2006/table">
            <a:tbl>
              <a:tblPr/>
              <a:tblGrid>
                <a:gridCol w="1361520"/>
                <a:gridCol w="549360"/>
                <a:gridCol w="549360"/>
                <a:gridCol w="549360"/>
                <a:gridCol w="549360"/>
                <a:gridCol w="894240"/>
                <a:gridCol w="623520"/>
              </a:tblGrid>
              <a:tr h="262440">
                <a:tc gridSpan="6">
                  <a:txBody>
                    <a:bodyPr lIns="9360" rIns="9360" tIns="93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Calcul du flux de CO2 émis par les rejets gazeux à l'atmosphère du CTVD AZALYS pour l'année 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2018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</a:tr>
              <a:tr h="346680">
                <a:tc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noFill/>
                  </a:tcPr>
                </a:tc>
              </a:tr>
              <a:tr h="191520"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 gridSpan="5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Ligne n°1 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cPr marL="9360" marR="9360">
                    <a:lnL w="6480">
                      <a:solidFill>
                        <a:srgbClr val="000000"/>
                      </a:solidFill>
                    </a:lnL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0360">
                <a:tc row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Analyses du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30/01/2018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24/05/2018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12/07/2018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06/11/2018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fonctionnement annuel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</a:t>
                      </a: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7 969   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244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Moyenne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Flux annuel (t)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</a:tr>
              <a:tr h="37152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Débit des fumées en Nm3/h sur gaz secs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48 268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43 795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41 700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40 696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43 615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7152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% CO2  en Nm3/h sur gaz secs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9,50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9,50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9,90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9,70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9,65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7152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CO2  en kg/h 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8 988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8 155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8 091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7 737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8 249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65 741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</a:tr>
              <a:tr h="360360">
                <a:tc>
                  <a:tcPr marL="9360" marR="9360"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 marL="9360" marR="9360"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 marL="9360" marR="9360"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 marL="9360" marR="9360"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 marL="9360" marR="9360"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 marL="9360" marR="9360"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 marL="9360" marR="9360"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346680">
                <a:tc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noFill/>
                  </a:tcPr>
                </a:tc>
              </a:tr>
              <a:tr h="202680"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 gridSpan="5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Ligne n°2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cPr marL="9360" marR="9360">
                    <a:lnL w="6480">
                      <a:solidFill>
                        <a:srgbClr val="000000"/>
                      </a:solidFill>
                    </a:lnL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60360">
                <a:tc row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Analyses du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30/01/2018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24/05/2018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12/07/2018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06/11/2018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fonctionnement annuel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</a:t>
                      </a: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7 211   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6244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Moyenne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Flux annuel (t)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</a:tr>
              <a:tr h="37152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Débit des fumées en Nm3/h sur gaz secs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47 458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45 474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41 900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42 896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44 432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7152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% CO2  en Nm3/h sur gaz secs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9,30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9,60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9,60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9,60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9,53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7080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CO2  en kg/h 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8 651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8 556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7 884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8 071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8 295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59 818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9" name="Table 5"/>
          <p:cNvGraphicFramePr/>
          <p:nvPr/>
        </p:nvGraphicFramePr>
        <p:xfrm>
          <a:off x="5436000" y="4764600"/>
          <a:ext cx="3456000" cy="1381320"/>
        </p:xfrm>
        <a:graphic>
          <a:graphicData uri="http://schemas.openxmlformats.org/drawingml/2006/table">
            <a:tbl>
              <a:tblPr/>
              <a:tblGrid>
                <a:gridCol w="1570320"/>
                <a:gridCol w="942840"/>
                <a:gridCol w="942840"/>
              </a:tblGrid>
              <a:tr h="38772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AZALYS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CUMUL des FLUX ANNUEL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CUMUL des FLUX ANNUEL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</a:tr>
              <a:tr h="19368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18160"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CO2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125 558,7  t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125 558 655,9  kg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</a:tr>
              <a:tr h="387720"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Non biomasse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47,0%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59 012,6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4040"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Biomasse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53,0%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66 546,1</a:t>
                      </a:r>
                      <a:endParaRPr b="0" lang="fr-FR" sz="10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00" name="CustomShape 6"/>
          <p:cNvSpPr/>
          <p:nvPr/>
        </p:nvSpPr>
        <p:spPr>
          <a:xfrm>
            <a:off x="5436000" y="620640"/>
            <a:ext cx="3456000" cy="410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100" spc="-1" strike="noStrike" u="sng">
                <a:solidFill>
                  <a:srgbClr val="ff0000"/>
                </a:solidFill>
                <a:uFillTx/>
                <a:latin typeface="Arial"/>
              </a:rPr>
              <a:t>Emissions CO2 issues de la biomasse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</a:rPr>
              <a:t> : </a:t>
            </a:r>
            <a:r>
              <a:rPr b="1" lang="fr-FR" sz="1100" spc="-1" strike="noStrike">
                <a:solidFill>
                  <a:srgbClr val="ff0000"/>
                </a:solidFill>
                <a:latin typeface="Arial"/>
              </a:rPr>
              <a:t>66 546 tonnes</a:t>
            </a:r>
            <a:endParaRPr b="0" lang="fr-FR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100" spc="-1" strike="noStrike" u="sng">
                <a:solidFill>
                  <a:srgbClr val="000000"/>
                </a:solidFill>
                <a:uFillTx/>
                <a:latin typeface="Arial"/>
              </a:rPr>
              <a:t>Emissions CO2 hors biomasse 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</a:rPr>
              <a:t>: </a:t>
            </a:r>
            <a:r>
              <a:rPr b="1" lang="fr-FR" sz="1100" spc="-1" strike="noStrike">
                <a:solidFill>
                  <a:srgbClr val="000000"/>
                </a:solidFill>
                <a:latin typeface="Arial"/>
              </a:rPr>
              <a:t>59 013 tonnes </a:t>
            </a:r>
            <a:endParaRPr b="0" lang="fr-FR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</a:rPr>
              <a:t>(Pris en compte pour les émissions de gaz à effet de serre)</a:t>
            </a:r>
            <a:endParaRPr b="0" lang="fr-FR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100" spc="-1" strike="noStrike" u="sng">
                <a:solidFill>
                  <a:srgbClr val="0070c0"/>
                </a:solidFill>
                <a:uFillTx/>
                <a:latin typeface="Arial"/>
              </a:rPr>
              <a:t>Emissions de CO2 « économisées » par la valorisation :</a:t>
            </a:r>
            <a:endParaRPr b="0" lang="fr-FR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</a:rPr>
              <a:t>- </a:t>
            </a:r>
            <a:r>
              <a:rPr b="1" lang="fr-FR" sz="1100" spc="-1" strike="noStrike">
                <a:solidFill>
                  <a:srgbClr val="000000"/>
                </a:solidFill>
                <a:latin typeface="Arial"/>
              </a:rPr>
              <a:t>Electrique 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</a:rPr>
              <a:t> (1) : 0,900 tonne x 40 707 = 36 636 tonnes</a:t>
            </a:r>
            <a:endParaRPr b="0" lang="fr-FR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</a:rPr>
              <a:t>- </a:t>
            </a:r>
            <a:r>
              <a:rPr b="1" lang="fr-FR" sz="1100" spc="-1" strike="noStrike">
                <a:solidFill>
                  <a:srgbClr val="000000"/>
                </a:solidFill>
                <a:latin typeface="Arial"/>
              </a:rPr>
              <a:t>Mâchefers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</a:rPr>
              <a:t> : 0,05 tonne x 23 907 =   1 195 tonnes</a:t>
            </a:r>
            <a:endParaRPr b="0" lang="fr-FR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</a:rPr>
              <a:t>- </a:t>
            </a:r>
            <a:r>
              <a:rPr b="1" lang="fr-FR" sz="1100" spc="-1" strike="noStrike">
                <a:solidFill>
                  <a:srgbClr val="000000"/>
                </a:solidFill>
                <a:latin typeface="Arial"/>
              </a:rPr>
              <a:t>Métaux ferreux 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</a:rPr>
              <a:t>(Données SIDRU) : 1,8 tonnes x 1 079 = 1 942 tonnes</a:t>
            </a:r>
            <a:endParaRPr b="0" lang="fr-FR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Arial"/>
              </a:rPr>
              <a:t>- </a:t>
            </a:r>
            <a:r>
              <a:rPr b="1" lang="fr-FR" sz="1100" spc="-1" strike="noStrike">
                <a:solidFill>
                  <a:srgbClr val="000000"/>
                </a:solidFill>
                <a:latin typeface="Arial"/>
              </a:rPr>
              <a:t>Métaux non ferreux</a:t>
            </a:r>
            <a:r>
              <a:rPr b="0" lang="fr-FR" sz="1100" spc="-1" strike="noStrike">
                <a:solidFill>
                  <a:srgbClr val="000000"/>
                </a:solidFill>
                <a:latin typeface="Arial"/>
              </a:rPr>
              <a:t> (Données SIDRU) : 6,9 tonnes x 180 = 1 242 tonnes</a:t>
            </a:r>
            <a:endParaRPr b="0" lang="fr-FR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fr-FR" sz="1100" spc="-1" strike="noStrike" u="sng">
                <a:solidFill>
                  <a:srgbClr val="00b050"/>
                </a:solidFill>
                <a:uFillTx/>
                <a:latin typeface="Arial"/>
              </a:rPr>
              <a:t>Total CO2 « économisé » par l’ensemble de la valorisation du site </a:t>
            </a:r>
            <a:r>
              <a:rPr b="0" i="1" lang="fr-FR" sz="1100" spc="-1" strike="noStrike">
                <a:solidFill>
                  <a:srgbClr val="000000"/>
                </a:solidFill>
                <a:latin typeface="Arial"/>
              </a:rPr>
              <a:t>: </a:t>
            </a:r>
            <a:endParaRPr b="0" lang="fr-FR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100" spc="-1" strike="noStrike">
                <a:solidFill>
                  <a:srgbClr val="00b050"/>
                </a:solidFill>
                <a:latin typeface="Arial"/>
              </a:rPr>
              <a:t>41 015 tonnes, </a:t>
            </a:r>
            <a:r>
              <a:rPr b="1" lang="fr-FR" sz="11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1" i="1" lang="fr-FR" sz="1100" spc="-1" strike="noStrike">
                <a:solidFill>
                  <a:srgbClr val="000000"/>
                </a:solidFill>
                <a:latin typeface="Arial"/>
              </a:rPr>
              <a:t>oit 17 998 tonnes de CO2 finalement comptabilisée après valorisation</a:t>
            </a:r>
            <a:endParaRPr b="0" lang="fr-FR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1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fr-FR" sz="1100" spc="-1" strike="noStrike">
                <a:solidFill>
                  <a:srgbClr val="000000"/>
                </a:solidFill>
                <a:latin typeface="Arial"/>
              </a:rPr>
              <a:t>(1) source ADEME / EDF 2007 pour 1Kwh produit par une centrale EDF thermique au charbon</a:t>
            </a:r>
            <a:endParaRPr b="0" lang="fr-FR" sz="1100" spc="-1" strike="noStrike"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214920" y="188640"/>
            <a:ext cx="8677080" cy="43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Résultats environnementaux 2018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303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FAF60C74-F878-4A66-8895-927F7B09110E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pic>
        <p:nvPicPr>
          <p:cNvPr id="304" name="Image 8" descr=""/>
          <p:cNvPicPr/>
          <p:nvPr/>
        </p:nvPicPr>
        <p:blipFill>
          <a:blip r:embed="rId1"/>
          <a:stretch/>
        </p:blipFill>
        <p:spPr>
          <a:xfrm>
            <a:off x="196560" y="513000"/>
            <a:ext cx="4291920" cy="2843280"/>
          </a:xfrm>
          <a:prstGeom prst="rect">
            <a:avLst/>
          </a:prstGeom>
          <a:ln>
            <a:noFill/>
          </a:ln>
        </p:spPr>
      </p:pic>
      <p:pic>
        <p:nvPicPr>
          <p:cNvPr id="305" name="Image 9" descr=""/>
          <p:cNvPicPr/>
          <p:nvPr/>
        </p:nvPicPr>
        <p:blipFill>
          <a:blip r:embed="rId2"/>
          <a:stretch/>
        </p:blipFill>
        <p:spPr>
          <a:xfrm>
            <a:off x="4663080" y="549000"/>
            <a:ext cx="4277160" cy="2807280"/>
          </a:xfrm>
          <a:prstGeom prst="rect">
            <a:avLst/>
          </a:prstGeom>
          <a:ln>
            <a:noFill/>
          </a:ln>
        </p:spPr>
      </p:pic>
      <p:graphicFrame>
        <p:nvGraphicFramePr>
          <p:cNvPr id="306" name="Table 4"/>
          <p:cNvGraphicFramePr/>
          <p:nvPr/>
        </p:nvGraphicFramePr>
        <p:xfrm>
          <a:off x="214920" y="3356640"/>
          <a:ext cx="8727120" cy="2880360"/>
        </p:xfrm>
        <a:graphic>
          <a:graphicData uri="http://schemas.openxmlformats.org/drawingml/2006/table">
            <a:tbl>
              <a:tblPr/>
              <a:tblGrid>
                <a:gridCol w="1647360"/>
                <a:gridCol w="665280"/>
                <a:gridCol w="665280"/>
                <a:gridCol w="665280"/>
                <a:gridCol w="658800"/>
                <a:gridCol w="1082520"/>
                <a:gridCol w="753120"/>
                <a:gridCol w="564840"/>
                <a:gridCol w="1082520"/>
                <a:gridCol w="942120"/>
              </a:tblGrid>
              <a:tr h="209880">
                <a:tc gridSpan="6">
                  <a:txBody>
                    <a:bodyPr lIns="9360" rIns="9360" tIns="9360" bIns="0" anchor="b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Calcul du flux de dioxines / furanes émis par les rejets gazeux à l'atmosphère du CTVD AZALYS pour l'année 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b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2018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</a:tr>
              <a:tr h="346680">
                <a:tc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</a:tr>
              <a:tr h="209880"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Ligne n°1 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cPr marL="9360" marR="9360">
                    <a:lnL w="6480">
                      <a:solidFill>
                        <a:srgbClr val="000000"/>
                      </a:solidFill>
                    </a:lnL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</a:tr>
              <a:tr h="321840">
                <a:tc row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Analyses du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24/05/2018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12/07/2018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fonct. annuel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7 969   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L w="6480">
                      <a:solidFill>
                        <a:srgbClr val="000000"/>
                      </a:solidFill>
                    </a:lnL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</a:tr>
              <a:tr h="28512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Débit moy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Flux (mg/an)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Flux (Kg/an)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  <a:tc>
                  <a:tcPr marL="9360" marR="9360"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</a:tr>
              <a:tr h="20988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Dioxines / furanes (ng/Nm3)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0,005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0,010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43 615   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2,607   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  </a:t>
                      </a:r>
                      <a:r>
                        <a:rPr b="0" lang="fr-FR" sz="9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0,00000000261   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</a:tr>
              <a:tr h="346680">
                <a:tc>
                  <a:tcPr marL="9360" marR="93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 marL="9360" marR="9360"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</a:tr>
              <a:tr h="209880"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Ligne n°2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cPr marL="9360" marR="9360">
                    <a:lnL w="6480">
                      <a:solidFill>
                        <a:srgbClr val="000000"/>
                      </a:solidFill>
                    </a:lnL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1840">
                <a:tc row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Analyses du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24/05/2018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12/07/2018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fonct. annuel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7 211   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L w="6480">
                      <a:solidFill>
                        <a:srgbClr val="000000"/>
                      </a:solidFill>
                    </a:lnL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R w="6480">
                      <a:solidFill>
                        <a:srgbClr val="000000"/>
                      </a:solidFill>
                    </a:lnR>
                    <a:noFill/>
                  </a:tcPr>
                </a:tc>
                <a:tc gridSpan="2"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Flux L1 + L2 (mg/an)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a6a6a6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fr-FR" sz="9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5,01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209880"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Débit moyen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Flux (mg/an)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Flux (Kg/an)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aeef3"/>
                    </a:solidFill>
                  </a:tcPr>
                </a:tc>
                <a:tc>
                  <a:tcPr marL="9360" marR="9360"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 marL="9360" marR="9360"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 marL="9360" marR="9360"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cPr marL="9360" marR="9360">
                    <a:lnT w="648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208800">
                <a:tc>
                  <a:txBody>
                    <a:bodyPr lIns="9360" rIns="9360" tIns="9360" bIns="0" anchor="ctr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Dioxines / furanes (ng/Nm3)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0,005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0,010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44 432   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</a:t>
                      </a:r>
                      <a:r>
                        <a:rPr b="0" lang="fr-FR" sz="9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2,403   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9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        </a:t>
                      </a:r>
                      <a:r>
                        <a:rPr b="0" lang="fr-FR" sz="900" spc="-1" strike="noStrike">
                          <a:solidFill>
                            <a:srgbClr val="ff0000"/>
                          </a:solidFill>
                          <a:latin typeface="Calibri"/>
                        </a:rPr>
                        <a:t>0,00000000240   </a:t>
                      </a:r>
                      <a:endParaRPr b="0" lang="fr-FR" sz="900" spc="-1" strike="noStrike">
                        <a:latin typeface="Arial"/>
                      </a:endParaRPr>
                    </a:p>
                  </a:txBody>
                  <a:tcPr marL="9360" marR="936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9360" marR="9360">
                    <a:lnL w="6480">
                      <a:solidFill>
                        <a:srgbClr val="000000"/>
                      </a:solidFill>
                    </a:lnL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  <a:tc>
                  <a:tcPr marL="9360" marR="9360">
                    <a:noFill/>
                  </a:tcPr>
                </a:tc>
              </a:tr>
            </a:tbl>
          </a:graphicData>
        </a:graphic>
      </p:graphicFrame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214920" y="188640"/>
            <a:ext cx="8677080" cy="43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Résultats environnementaux 2018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309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39FDBA83-91A6-47D9-87E8-CFAF96FF8587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310" name="CustomShape 4"/>
          <p:cNvSpPr/>
          <p:nvPr/>
        </p:nvSpPr>
        <p:spPr>
          <a:xfrm>
            <a:off x="214920" y="620640"/>
            <a:ext cx="8677080" cy="288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600" spc="-1" strike="noStrike" u="sng">
                <a:solidFill>
                  <a:srgbClr val="000000"/>
                </a:solidFill>
                <a:uFillTx/>
                <a:latin typeface="Arial"/>
              </a:rPr>
              <a:t>Bilan des contrôles (en annexe du rapport) 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Bilan inopiné par des laboratoires de contrôle indépendants conforme</a:t>
            </a:r>
            <a:endParaRPr b="0" lang="fr-FR" sz="16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Bilan des retombées atmosphériques conforme (sur l’air et sur les sols)</a:t>
            </a:r>
            <a:endParaRPr b="0" lang="fr-FR" sz="16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Bilan des contrôles mensuels DRIEE</a:t>
            </a:r>
            <a:endParaRPr b="0" lang="fr-FR" sz="16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Indicateur écologique via la présence de ruches sur le site</a:t>
            </a:r>
            <a:endParaRPr b="0" lang="fr-FR" sz="16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Bilan écologique réalisé par le MNHN en 2017 (Museum National d’Histoire Naturelle)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Un incident sur le TGBT nous a conduit à légèrement dépasser la limite fixée par notre arrêté préfectoral concernant nos rejets d’eau aux égout municipaux. En effet, suite à cet incident, nous avons dépassé de </a:t>
            </a: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162 m3 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notre autorisation (DRIEE notifiée).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Espace réservé du contenu 3" descr=""/>
          <p:cNvPicPr/>
          <p:nvPr/>
        </p:nvPicPr>
        <p:blipFill>
          <a:blip r:embed="rId1"/>
          <a:stretch/>
        </p:blipFill>
        <p:spPr>
          <a:xfrm>
            <a:off x="1907640" y="1388880"/>
            <a:ext cx="7236000" cy="4824000"/>
          </a:xfrm>
          <a:prstGeom prst="rect">
            <a:avLst/>
          </a:prstGeom>
          <a:ln>
            <a:noFill/>
          </a:ln>
        </p:spPr>
      </p:pic>
      <p:sp>
        <p:nvSpPr>
          <p:cNvPr id="312" name="TextShape 1"/>
          <p:cNvSpPr txBox="1"/>
          <p:nvPr/>
        </p:nvSpPr>
        <p:spPr>
          <a:xfrm>
            <a:off x="358920" y="403200"/>
            <a:ext cx="8605440" cy="98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ffffff"/>
                </a:solidFill>
                <a:latin typeface="Arial"/>
              </a:rPr>
              <a:t>Environnement et Biodiversité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</a:rPr>
              <a:t>Suivi environnemental</a:t>
            </a: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313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ffffff"/>
                </a:solidFill>
                <a:latin typeface="Arial"/>
              </a:rPr>
              <a:t>C.S.S 2017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314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8CC2E89D-8B41-45F7-B5E8-71859B71064E}" type="slidenum">
              <a:rPr b="1" lang="fr-FR" sz="1000" spc="-1" strike="noStrike">
                <a:solidFill>
                  <a:srgbClr val="030f40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030f40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358920" y="403200"/>
            <a:ext cx="7921440" cy="1404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Environnement et Biodiversité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C.S.S 2017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317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2F342B93-15D2-4295-B196-19655BECDDE5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pic>
        <p:nvPicPr>
          <p:cNvPr id="318" name="Image 1" descr=""/>
          <p:cNvPicPr/>
          <p:nvPr/>
        </p:nvPicPr>
        <p:blipFill>
          <a:blip r:embed="rId1"/>
          <a:stretch/>
        </p:blipFill>
        <p:spPr>
          <a:xfrm>
            <a:off x="239760" y="860400"/>
            <a:ext cx="5611320" cy="3740400"/>
          </a:xfrm>
          <a:prstGeom prst="rect">
            <a:avLst/>
          </a:prstGeom>
          <a:ln>
            <a:noFill/>
          </a:ln>
        </p:spPr>
      </p:pic>
      <p:pic>
        <p:nvPicPr>
          <p:cNvPr id="319" name="Image 3" descr=""/>
          <p:cNvPicPr/>
          <p:nvPr/>
        </p:nvPicPr>
        <p:blipFill>
          <a:blip r:embed="rId2"/>
          <a:stretch/>
        </p:blipFill>
        <p:spPr>
          <a:xfrm>
            <a:off x="5604480" y="860400"/>
            <a:ext cx="3245400" cy="3740400"/>
          </a:xfrm>
          <a:prstGeom prst="rect">
            <a:avLst/>
          </a:prstGeom>
          <a:ln>
            <a:noFill/>
          </a:ln>
        </p:spPr>
      </p:pic>
      <p:sp>
        <p:nvSpPr>
          <p:cNvPr id="320" name="CustomShape 4"/>
          <p:cNvSpPr/>
          <p:nvPr/>
        </p:nvSpPr>
        <p:spPr>
          <a:xfrm flipH="1">
            <a:off x="239040" y="4845960"/>
            <a:ext cx="8610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2 ruches 40 kg de miel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1 audit biodiversité du site</a:t>
            </a:r>
            <a:endParaRPr b="0" lang="fr-FR" sz="1800" spc="-1" strike="noStrike"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358920" y="403200"/>
            <a:ext cx="8605440" cy="98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ffff00"/>
                </a:solidFill>
                <a:latin typeface="Arial"/>
              </a:rPr>
              <a:t>Perspectives 2019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ffffff"/>
                </a:solidFill>
                <a:latin typeface="Arial"/>
              </a:rPr>
              <a:t>C.S.S 2017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323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B70FAF2D-894D-494B-93A4-98A215879889}" type="slidenum">
              <a:rPr b="1" lang="fr-FR" sz="1000" spc="-1" strike="noStrike">
                <a:solidFill>
                  <a:srgbClr val="030f40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030f40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pic>
        <p:nvPicPr>
          <p:cNvPr id="324" name="Espace réservé du contenu 1" descr=""/>
          <p:cNvPicPr/>
          <p:nvPr/>
        </p:nvPicPr>
        <p:blipFill>
          <a:blip r:embed="rId1"/>
          <a:stretch/>
        </p:blipFill>
        <p:spPr>
          <a:xfrm>
            <a:off x="5004000" y="0"/>
            <a:ext cx="4158000" cy="623808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812520" y="1052640"/>
            <a:ext cx="7848360" cy="5040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marL="285840" indent="-285480">
              <a:lnSpc>
                <a:spcPct val="100000"/>
              </a:lnSpc>
              <a:spcBef>
                <a:spcPts val="901"/>
              </a:spcBef>
              <a:buClr>
                <a:srgbClr val="aadc14"/>
              </a:buClr>
              <a:buFont typeface="Wingdings" charset="2"/>
              <a:buChar char=""/>
            </a:pPr>
            <a:r>
              <a:rPr b="1" lang="fr-FR" sz="1800" spc="-1" strike="noStrike">
                <a:solidFill>
                  <a:srgbClr val="030f40"/>
                </a:solidFill>
                <a:latin typeface="Arial"/>
              </a:rPr>
              <a:t>Chiffres Clés de l’exploitation en 2017 / 2018</a:t>
            </a: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901"/>
              </a:spcBef>
              <a:buClr>
                <a:srgbClr val="aadc14"/>
              </a:buClr>
              <a:buFont typeface="Wingdings" charset="2"/>
              <a:buChar char=""/>
            </a:pPr>
            <a:r>
              <a:rPr b="1" lang="fr-FR" sz="1800" spc="-1" strike="noStrike">
                <a:solidFill>
                  <a:srgbClr val="030f40"/>
                </a:solidFill>
                <a:latin typeface="Arial"/>
              </a:rPr>
              <a:t>Suivi Environnemental 2017 / 2018</a:t>
            </a: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901"/>
              </a:spcBef>
              <a:buClr>
                <a:srgbClr val="aadc14"/>
              </a:buClr>
              <a:buFont typeface="Wingdings" charset="2"/>
              <a:buChar char=""/>
            </a:pPr>
            <a:r>
              <a:rPr b="1" lang="fr-FR" sz="1800" spc="-1" strike="noStrike">
                <a:solidFill>
                  <a:srgbClr val="030f40"/>
                </a:solidFill>
                <a:latin typeface="Arial"/>
              </a:rPr>
              <a:t>Perspectives 2019 pour l’usine AZALYS</a:t>
            </a: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901"/>
              </a:spcBef>
              <a:buClr>
                <a:srgbClr val="aadc14"/>
              </a:buClr>
              <a:buFont typeface="Wingdings" charset="2"/>
              <a:buChar char=""/>
            </a:pPr>
            <a:r>
              <a:rPr b="1" lang="fr-FR" sz="1800" spc="-1" strike="noStrike">
                <a:solidFill>
                  <a:srgbClr val="030f40"/>
                </a:solidFill>
                <a:latin typeface="Arial"/>
              </a:rPr>
              <a:t>Focus incident juillet 2018 (départ de feu TGBT)</a:t>
            </a: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901"/>
              </a:spcBef>
              <a:buClr>
                <a:srgbClr val="aadc14"/>
              </a:buClr>
              <a:buFont typeface="Wingdings" charset="2"/>
              <a:buChar char=""/>
            </a:pPr>
            <a:r>
              <a:rPr b="1" lang="fr-FR" sz="1800" spc="-1" strike="noStrike">
                <a:solidFill>
                  <a:srgbClr val="030f40"/>
                </a:solidFill>
                <a:latin typeface="Arial"/>
              </a:rPr>
              <a:t>Focus Projets HELYSEO (Nouveau contrat de DSP)</a:t>
            </a: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901"/>
              </a:spcBef>
            </a:pP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358920" y="403200"/>
            <a:ext cx="7921440" cy="356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Sommaire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91" name="TextShape 3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00000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192" name="TextShape 4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C47A04BB-ABE6-4106-912B-EC0DDF27ED9B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193" name="CustomShape 5"/>
          <p:cNvSpPr/>
          <p:nvPr/>
        </p:nvSpPr>
        <p:spPr>
          <a:xfrm>
            <a:off x="606600" y="908640"/>
            <a:ext cx="8260920" cy="5328360"/>
          </a:xfrm>
          <a:prstGeom prst="rect">
            <a:avLst/>
          </a:prstGeom>
          <a:noFill/>
          <a:ln w="57240"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</p:spTree>
  </p:cSld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8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83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22" end="1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72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214920" y="188640"/>
            <a:ext cx="8677080" cy="43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Perspectives 2019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326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327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BE755EBB-F4F1-4397-A7A6-0EB489B3C118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328" name="CustomShape 4"/>
          <p:cNvSpPr/>
          <p:nvPr/>
        </p:nvSpPr>
        <p:spPr>
          <a:xfrm>
            <a:off x="214920" y="620640"/>
            <a:ext cx="8677080" cy="313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600" spc="-1" strike="noStrike" u="sng">
                <a:solidFill>
                  <a:srgbClr val="000000"/>
                </a:solidFill>
                <a:uFillTx/>
                <a:latin typeface="Arial"/>
              </a:rPr>
              <a:t>Bilan des rejets atmosphériques au 30/09/2019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Ligne 1 : </a:t>
            </a:r>
            <a:r>
              <a:rPr b="1" lang="fr-FR" sz="1600" spc="-1" strike="noStrike">
                <a:solidFill>
                  <a:srgbClr val="c00000"/>
                </a:solidFill>
                <a:latin typeface="Arial"/>
              </a:rPr>
              <a:t>3h00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 / 60h autorisées</a:t>
            </a:r>
            <a:endParaRPr b="0" lang="fr-FR" sz="16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Ligne 2 : </a:t>
            </a:r>
            <a:r>
              <a:rPr b="1" lang="fr-FR" sz="1600" spc="-1" strike="noStrike">
                <a:solidFill>
                  <a:srgbClr val="c00000"/>
                </a:solidFill>
                <a:latin typeface="Arial"/>
              </a:rPr>
              <a:t>3h30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 / 60h autorisées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Pas de non-conformités suites aux audits de la DRIEE, quelques remarques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 u="sng">
                <a:solidFill>
                  <a:srgbClr val="000000"/>
                </a:solidFill>
                <a:uFillTx/>
                <a:latin typeface="Arial"/>
              </a:rPr>
              <a:t>Tonnage traité conforme à l’AP en perspective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(Tonnage traité du SYCTOM en complément suite à des avaries ou pannes)</a:t>
            </a:r>
            <a:endParaRPr b="0" lang="fr-FR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Changement de la cuve NH3 de 12m3 à 35 m3 (flexibilité d’exploitation)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Report de la révision majeure du Groupe Turbo-Alternateur (GTA) début 2020 pour des raisons de cohérence de production (PE)</a:t>
            </a:r>
            <a:endParaRPr b="0" lang="fr-FR" sz="1600" spc="-1" strike="noStrike"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358920" y="403200"/>
            <a:ext cx="8605440" cy="98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ff0000"/>
                </a:solidFill>
                <a:latin typeface="Arial"/>
              </a:rPr>
              <a:t>Focus incident Juillet 2018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</a:rPr>
              <a:t>Départ de feu local TGBT</a:t>
            </a: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330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ffffff"/>
                </a:solidFill>
                <a:latin typeface="Arial"/>
              </a:rPr>
              <a:t>C.S.S 2017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331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EB1D7877-C565-4222-A59E-856D760DD3C4}" type="slidenum">
              <a:rPr b="1" lang="fr-FR" sz="1000" spc="-1" strike="noStrike">
                <a:solidFill>
                  <a:srgbClr val="030f40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030f40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214920" y="188640"/>
            <a:ext cx="8677080" cy="43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Focus Incident Juillet 2018 – Départ de feu TGBT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333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334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59E0DE1D-6BF8-4146-A440-1B97D96F1979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pic>
        <p:nvPicPr>
          <p:cNvPr id="335" name="Picture 1" descr=""/>
          <p:cNvPicPr/>
          <p:nvPr/>
        </p:nvPicPr>
        <p:blipFill>
          <a:blip r:embed="rId1"/>
          <a:stretch/>
        </p:blipFill>
        <p:spPr>
          <a:xfrm>
            <a:off x="593640" y="599040"/>
            <a:ext cx="3204360" cy="5697000"/>
          </a:xfrm>
          <a:prstGeom prst="rect">
            <a:avLst/>
          </a:prstGeom>
          <a:ln>
            <a:noFill/>
          </a:ln>
        </p:spPr>
      </p:pic>
      <p:pic>
        <p:nvPicPr>
          <p:cNvPr id="336" name="Picture 3" descr=""/>
          <p:cNvPicPr/>
          <p:nvPr/>
        </p:nvPicPr>
        <p:blipFill>
          <a:blip r:embed="rId2"/>
          <a:stretch/>
        </p:blipFill>
        <p:spPr>
          <a:xfrm>
            <a:off x="4288320" y="620640"/>
            <a:ext cx="2125800" cy="3779640"/>
          </a:xfrm>
          <a:prstGeom prst="rect">
            <a:avLst/>
          </a:prstGeom>
          <a:ln>
            <a:noFill/>
          </a:ln>
        </p:spPr>
      </p:pic>
      <p:pic>
        <p:nvPicPr>
          <p:cNvPr id="337" name="Picture 5" descr=""/>
          <p:cNvPicPr/>
          <p:nvPr/>
        </p:nvPicPr>
        <p:blipFill>
          <a:blip r:embed="rId3"/>
          <a:stretch/>
        </p:blipFill>
        <p:spPr>
          <a:xfrm>
            <a:off x="6732720" y="620640"/>
            <a:ext cx="2125800" cy="3779640"/>
          </a:xfrm>
          <a:prstGeom prst="rect">
            <a:avLst/>
          </a:prstGeom>
          <a:ln>
            <a:noFill/>
          </a:ln>
        </p:spPr>
      </p:pic>
      <p:sp>
        <p:nvSpPr>
          <p:cNvPr id="338" name="CustomShape 4"/>
          <p:cNvSpPr/>
          <p:nvPr/>
        </p:nvSpPr>
        <p:spPr>
          <a:xfrm>
            <a:off x="3961800" y="4406760"/>
            <a:ext cx="4896360" cy="187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 algn="just">
              <a:lnSpc>
                <a:spcPct val="107000"/>
              </a:lnSpc>
              <a:buClr>
                <a:srgbClr val="000000"/>
              </a:buClr>
              <a:buFont typeface="Calibri"/>
              <a:buChar char="-"/>
            </a:pPr>
            <a:r>
              <a:rPr b="1" lang="fr-FR" sz="1100" spc="-1" strike="noStrike">
                <a:solidFill>
                  <a:srgbClr val="000000"/>
                </a:solidFill>
                <a:latin typeface="Calibri"/>
                <a:ea typeface="Calibri"/>
              </a:rPr>
              <a:t>Du 20 au 22 juillet Ligne 1 : Blocage grille suite fusion déchets</a:t>
            </a:r>
            <a:endParaRPr b="0" lang="fr-FR" sz="1100" spc="-1" strike="noStrike">
              <a:latin typeface="Arial"/>
            </a:endParaRPr>
          </a:p>
          <a:p>
            <a:pPr marL="343080" indent="-342720" algn="just">
              <a:lnSpc>
                <a:spcPct val="107000"/>
              </a:lnSpc>
              <a:buClr>
                <a:srgbClr val="000000"/>
              </a:buClr>
              <a:buFont typeface="Calibri"/>
              <a:buChar char="-"/>
            </a:pPr>
            <a:r>
              <a:rPr b="1" lang="fr-FR" sz="1100" spc="-1" strike="noStrike">
                <a:solidFill>
                  <a:srgbClr val="000000"/>
                </a:solidFill>
                <a:latin typeface="Calibri"/>
                <a:ea typeface="Calibri"/>
              </a:rPr>
              <a:t>Du 22 au 23 juillet Ligne 1 : Casse vis sous chaudière</a:t>
            </a:r>
            <a:endParaRPr b="0" lang="fr-FR" sz="1100" spc="-1" strike="noStrike">
              <a:latin typeface="Arial"/>
            </a:endParaRPr>
          </a:p>
          <a:p>
            <a:pPr marL="343080" indent="-342720" algn="just">
              <a:lnSpc>
                <a:spcPct val="107000"/>
              </a:lnSpc>
              <a:buClr>
                <a:srgbClr val="000000"/>
              </a:buClr>
              <a:buFont typeface="Calibri"/>
              <a:buChar char="-"/>
            </a:pPr>
            <a:r>
              <a:rPr b="1" lang="fr-FR" sz="1100" spc="-1" strike="noStrike">
                <a:solidFill>
                  <a:srgbClr val="000000"/>
                </a:solidFill>
                <a:latin typeface="Calibri"/>
                <a:ea typeface="Calibri"/>
              </a:rPr>
              <a:t>Du 22 au 23 juillet Ligne 2 : Blocage grille suite fusion déchets</a:t>
            </a:r>
            <a:endParaRPr b="0" lang="fr-FR" sz="1100" spc="-1" strike="noStrike">
              <a:latin typeface="Arial"/>
            </a:endParaRPr>
          </a:p>
          <a:p>
            <a:pPr marL="343080" indent="-342720" algn="just">
              <a:lnSpc>
                <a:spcPct val="107000"/>
              </a:lnSpc>
              <a:buClr>
                <a:srgbClr val="ff0000"/>
              </a:buClr>
              <a:buFont typeface="Calibri"/>
              <a:buChar char="-"/>
            </a:pPr>
            <a:r>
              <a:rPr b="1" lang="fr-FR" sz="1100" spc="-1" strike="noStrike">
                <a:solidFill>
                  <a:srgbClr val="ff0000"/>
                </a:solidFill>
                <a:latin typeface="Calibri"/>
                <a:ea typeface="Calibri"/>
              </a:rPr>
              <a:t>Le 23 Juillet vers 12h00 : Départ de feu sur 3 armoires du TGBT principal avec l’installation déjà à l’arrêt (Voir rapport d’incident DRIEE)</a:t>
            </a:r>
            <a:endParaRPr b="0" lang="fr-FR" sz="1100" spc="-1" strike="noStrike">
              <a:latin typeface="Arial"/>
            </a:endParaRPr>
          </a:p>
          <a:p>
            <a:pPr lvl="1" marL="743040" indent="-285480" algn="just">
              <a:lnSpc>
                <a:spcPct val="107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1100" spc="-1" strike="noStrike">
                <a:solidFill>
                  <a:srgbClr val="000000"/>
                </a:solidFill>
                <a:latin typeface="Calibri"/>
                <a:ea typeface="Calibri"/>
              </a:rPr>
              <a:t>Remise en fonction de la distribution électrique commune le 23/07 à 17h00</a:t>
            </a:r>
            <a:endParaRPr b="0" lang="fr-FR" sz="1100" spc="-1" strike="noStrike">
              <a:latin typeface="Arial"/>
            </a:endParaRPr>
          </a:p>
          <a:p>
            <a:pPr lvl="1" marL="743040" indent="-285480" algn="just">
              <a:lnSpc>
                <a:spcPct val="107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1100" spc="-1" strike="noStrike">
                <a:solidFill>
                  <a:srgbClr val="000000"/>
                </a:solidFill>
                <a:latin typeface="Calibri"/>
                <a:ea typeface="Calibri"/>
              </a:rPr>
              <a:t>Démarrage de la ligne 1 le 25/07 au soir</a:t>
            </a:r>
            <a:endParaRPr b="0" lang="fr-FR" sz="1100" spc="-1" strike="noStrike">
              <a:latin typeface="Arial"/>
            </a:endParaRPr>
          </a:p>
          <a:p>
            <a:pPr lvl="1" marL="743040" indent="-285480" algn="just">
              <a:lnSpc>
                <a:spcPct val="107000"/>
              </a:lnSpc>
              <a:buClr>
                <a:srgbClr val="000000"/>
              </a:buClr>
              <a:buFont typeface="Courier New"/>
              <a:buChar char="o"/>
            </a:pPr>
            <a:r>
              <a:rPr b="0" lang="fr-FR" sz="1100" spc="-1" strike="noStrike">
                <a:solidFill>
                  <a:srgbClr val="000000"/>
                </a:solidFill>
                <a:latin typeface="Calibri"/>
                <a:ea typeface="Calibri"/>
              </a:rPr>
              <a:t>Démarrage de la ligne 2 le 10/08, en toute sécurité (intervention SCHNEIDER)</a:t>
            </a:r>
            <a:endParaRPr b="0" lang="fr-FR" sz="1100" spc="-1" strike="noStrike">
              <a:latin typeface="Aria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358920" y="403200"/>
            <a:ext cx="8605440" cy="98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00b0f0"/>
                </a:solidFill>
                <a:latin typeface="Arial"/>
              </a:rPr>
              <a:t>Focus projets HELYSEO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</a:rPr>
              <a:t>Nouveau contrat de DSP</a:t>
            </a: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340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ffffff"/>
                </a:solidFill>
                <a:latin typeface="Arial"/>
              </a:rPr>
              <a:t>C.S.S 2017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341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4218CB90-E32D-4521-8AD8-1DB52E49F452}" type="slidenum">
              <a:rPr b="1" lang="fr-FR" sz="1000" spc="-1" strike="noStrike">
                <a:solidFill>
                  <a:srgbClr val="030f40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030f40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214920" y="188640"/>
            <a:ext cx="8677080" cy="431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9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Projets contrat HELYSEO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343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344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4F3DEC09-0595-453B-B56C-3B01DC6E38FD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345" name="CustomShape 4"/>
          <p:cNvSpPr/>
          <p:nvPr/>
        </p:nvSpPr>
        <p:spPr>
          <a:xfrm>
            <a:off x="214920" y="620640"/>
            <a:ext cx="8677080" cy="520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600" spc="-1" strike="noStrike" u="sng">
                <a:solidFill>
                  <a:srgbClr val="000000"/>
                </a:solidFill>
                <a:uFillTx/>
                <a:latin typeface="Arial"/>
              </a:rPr>
              <a:t>Nouveau contrat de DSP au 15/12/2018, nouveaux engagements 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Amélioration des performances énergétiques de l’installation (remplacement des bruleurs gaz pour la SCR, traitement des NOx)</a:t>
            </a:r>
            <a:endParaRPr b="0" lang="fr-FR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Abaissement des seuils de polluants (respect des nouveau BREFs incinération)</a:t>
            </a:r>
            <a:endParaRPr b="0" lang="fr-FR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Mesure et traitement du mercure</a:t>
            </a:r>
            <a:endParaRPr b="0" lang="fr-FR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Sécurisation du fonctionnement des chaudières avec la mise en place de désurchauffes supplémentaires afin d’augmenter la charge</a:t>
            </a:r>
            <a:endParaRPr b="0" lang="fr-FR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Protection incendie : Protection GTA + protection TGBT + canon fosse supplémentaire</a:t>
            </a:r>
            <a:endParaRPr b="0" lang="fr-FR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Changement cuve NH3 (moins de camions)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Amélioration de la communication externe avec la mise en place d’un site internet, des journées porte ouvertes, etc.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Rénovation de la déchetterie et construction d’une Ressourcerie (emploi d’insertion – ENVIE)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0000"/>
                </a:solidFill>
                <a:latin typeface="Arial"/>
              </a:rPr>
              <a:t>Serres maraichères </a:t>
            </a:r>
            <a:r>
              <a:rPr b="0" lang="fr-FR" sz="1600" spc="-1" strike="noStrike">
                <a:solidFill>
                  <a:srgbClr val="000000"/>
                </a:solidFill>
                <a:latin typeface="Arial"/>
              </a:rPr>
              <a:t>utilisant la chaleur perdue, dite fatale, issue du process industriel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ff0000"/>
                </a:solidFill>
                <a:latin typeface="Arial"/>
              </a:rPr>
              <a:t>Une étude est en cours afin de remettre à plat notre AP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251640" y="1196640"/>
            <a:ext cx="7921440" cy="504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>
              <a:lnSpc>
                <a:spcPct val="90000"/>
              </a:lnSpc>
            </a:pPr>
            <a:br/>
            <a:br/>
            <a:br/>
            <a:br/>
            <a:br/>
            <a:br/>
            <a:br/>
            <a:r>
              <a:rPr b="1" lang="fr-FR" sz="4600" spc="-1" strike="noStrike">
                <a:solidFill>
                  <a:srgbClr val="d5ddfd"/>
                </a:solidFill>
                <a:latin typeface="Arial"/>
              </a:rPr>
              <a:t>MERCI POUR VOTRE ATTENTION</a:t>
            </a:r>
            <a:endParaRPr b="0" lang="fr-FR" sz="4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179640" y="188640"/>
            <a:ext cx="7921440" cy="1404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ffffff"/>
                </a:solidFill>
                <a:latin typeface="Arial"/>
              </a:rPr>
              <a:t>Bilan des tonnages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</a:rPr>
              <a:t>Chiffres clefs - AZALYS</a:t>
            </a: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ffffff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196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347F8A01-AADB-4187-A670-CA8E54EBA048}" type="slidenum">
              <a:rPr b="1" lang="fr-FR" sz="1000" spc="-1" strike="noStrike">
                <a:solidFill>
                  <a:srgbClr val="030f40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030f40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pic>
        <p:nvPicPr>
          <p:cNvPr id="197" name="Espace réservé du contenu 4" descr=""/>
          <p:cNvPicPr/>
          <p:nvPr/>
        </p:nvPicPr>
        <p:blipFill>
          <a:blip r:embed="rId1"/>
          <a:stretch/>
        </p:blipFill>
        <p:spPr>
          <a:xfrm>
            <a:off x="5004000" y="0"/>
            <a:ext cx="4150440" cy="622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358920" y="243000"/>
            <a:ext cx="8461440" cy="433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Evolution des apports depuis la construction de l’UVE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200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61D8E611-0544-402A-9056-FDD498603127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pic>
        <p:nvPicPr>
          <p:cNvPr id="201" name="Image 6" descr=""/>
          <p:cNvPicPr/>
          <p:nvPr/>
        </p:nvPicPr>
        <p:blipFill>
          <a:blip r:embed="rId1"/>
          <a:stretch/>
        </p:blipFill>
        <p:spPr>
          <a:xfrm>
            <a:off x="358920" y="853920"/>
            <a:ext cx="8461440" cy="4341240"/>
          </a:xfrm>
          <a:prstGeom prst="rect">
            <a:avLst/>
          </a:prstGeom>
          <a:ln>
            <a:noFill/>
          </a:ln>
        </p:spPr>
      </p:pic>
      <p:sp>
        <p:nvSpPr>
          <p:cNvPr id="202" name="CustomShape 4"/>
          <p:cNvSpPr/>
          <p:nvPr/>
        </p:nvSpPr>
        <p:spPr>
          <a:xfrm>
            <a:off x="358920" y="5373360"/>
            <a:ext cx="846144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fr-FR" sz="1200" spc="-1" strike="noStrike" u="sng">
                <a:solidFill>
                  <a:srgbClr val="000000"/>
                </a:solidFill>
                <a:uFillTx/>
                <a:latin typeface="Arial"/>
              </a:rPr>
              <a:t>A noter </a:t>
            </a: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:</a:t>
            </a:r>
            <a:endParaRPr b="0" lang="fr-FR" sz="12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On note une stabilisation des réceptions depuis l’augmentation de capacité obtenue à 125kT en 2015</a:t>
            </a:r>
            <a:endParaRPr b="0" lang="fr-FR" sz="12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Une augmentation significative des apports du SIVATRU depuis l’accord passé en 2015 (avenant 20)</a:t>
            </a:r>
            <a:endParaRPr b="0" lang="fr-FR" sz="12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200" spc="-1" strike="noStrike">
                <a:solidFill>
                  <a:srgbClr val="000000"/>
                </a:solidFill>
                <a:latin typeface="Arial"/>
              </a:rPr>
              <a:t>L’apport de SUEZ est stable depuis plusieurs années</a:t>
            </a:r>
            <a:endParaRPr b="0" lang="fr-FR" sz="1200" spc="-1" strike="noStrike"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478440" y="169920"/>
            <a:ext cx="8413920" cy="433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Répartition par type de déchets en 2017 et 2018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205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B3C87828-85D4-443C-B007-AAFB3DBE65DB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pic>
        <p:nvPicPr>
          <p:cNvPr id="206" name="Image 6" descr=""/>
          <p:cNvPicPr/>
          <p:nvPr/>
        </p:nvPicPr>
        <p:blipFill>
          <a:blip r:embed="rId1"/>
          <a:stretch/>
        </p:blipFill>
        <p:spPr>
          <a:xfrm>
            <a:off x="478440" y="603360"/>
            <a:ext cx="8413920" cy="563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358920" y="188640"/>
            <a:ext cx="8461440" cy="361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Évolution du traitement durant l’année 2018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209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B160D79B-6653-4708-AA77-C71A9AA308AE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graphicFrame>
        <p:nvGraphicFramePr>
          <p:cNvPr id="210" name="Graphique 6"/>
          <p:cNvGraphicFramePr/>
          <p:nvPr/>
        </p:nvGraphicFramePr>
        <p:xfrm>
          <a:off x="358920" y="764640"/>
          <a:ext cx="8461440" cy="338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11" name="CustomShape 4"/>
          <p:cNvSpPr/>
          <p:nvPr/>
        </p:nvSpPr>
        <p:spPr>
          <a:xfrm>
            <a:off x="369720" y="4145400"/>
            <a:ext cx="8450280" cy="200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50000"/>
              </a:lnSpc>
            </a:pPr>
            <a:r>
              <a:rPr b="1" lang="fr-FR" sz="1400" spc="-1" strike="noStrike" u="sng">
                <a:solidFill>
                  <a:srgbClr val="7030a0"/>
                </a:solidFill>
                <a:uFillTx/>
                <a:latin typeface="Arial"/>
              </a:rPr>
              <a:t>Traitement des déchets en 2018 :</a:t>
            </a:r>
            <a:endParaRPr b="0" lang="fr-FR" sz="1400" spc="-1" strike="noStrike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400" spc="-1" strike="noStrike" u="sng">
                <a:solidFill>
                  <a:srgbClr val="000000"/>
                </a:solidFill>
                <a:uFillTx/>
                <a:latin typeface="Arial"/>
              </a:rPr>
              <a:t>Réception déchets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 : </a:t>
            </a:r>
            <a:r>
              <a:rPr b="1" lang="fr-FR" sz="1400" spc="-1" strike="noStrike">
                <a:solidFill>
                  <a:srgbClr val="ffc000"/>
                </a:solidFill>
                <a:latin typeface="Arial"/>
              </a:rPr>
              <a:t>129 101,17 tonnes</a:t>
            </a:r>
            <a:endParaRPr b="0" lang="fr-FR" sz="1400" spc="-1" strike="noStrike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400" spc="-1" strike="noStrike" u="sng">
                <a:solidFill>
                  <a:srgbClr val="000000"/>
                </a:solidFill>
                <a:uFillTx/>
                <a:latin typeface="Arial"/>
              </a:rPr>
              <a:t>Evacuation déchets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 : </a:t>
            </a:r>
            <a:r>
              <a:rPr b="1" lang="fr-FR" sz="1400" spc="-1" strike="noStrike">
                <a:solidFill>
                  <a:srgbClr val="00b050"/>
                </a:solidFill>
                <a:latin typeface="Arial"/>
              </a:rPr>
              <a:t>3 007,94 tonnes</a:t>
            </a:r>
            <a:endParaRPr b="0" lang="fr-FR" sz="1400" spc="-1" strike="noStrike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b="0" lang="fr-FR" sz="1400" spc="-1" strike="noStrike" u="sng">
                <a:solidFill>
                  <a:srgbClr val="000000"/>
                </a:solidFill>
                <a:uFillTx/>
                <a:latin typeface="Arial"/>
              </a:rPr>
              <a:t>Delta de stock fosse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0" lang="fr-FR" sz="1400" spc="-1" strike="noStrike">
                <a:solidFill>
                  <a:srgbClr val="7030a0"/>
                </a:solidFill>
                <a:latin typeface="Arial"/>
              </a:rPr>
              <a:t>: </a:t>
            </a:r>
            <a:r>
              <a:rPr b="1" lang="fr-FR" sz="1400" spc="-1" strike="noStrike">
                <a:solidFill>
                  <a:srgbClr val="7030a0"/>
                </a:solidFill>
                <a:latin typeface="Arial"/>
              </a:rPr>
              <a:t>800 tonnes </a:t>
            </a: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(stockées en fosse et non-traitées entre le 01/01/2018 et le 31/12/2018)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1" lang="fr-FR" sz="1400" spc="-1" strike="noStrike">
                <a:solidFill>
                  <a:srgbClr val="0070c0"/>
                </a:solidFill>
                <a:latin typeface="Arial"/>
              </a:rPr>
              <a:t>TOTAL Déchets traités</a:t>
            </a:r>
            <a:r>
              <a:rPr b="0" lang="fr-FR" sz="1400" spc="-1" strike="noStrike">
                <a:solidFill>
                  <a:srgbClr val="0070c0"/>
                </a:solidFill>
                <a:latin typeface="Arial"/>
              </a:rPr>
              <a:t> </a:t>
            </a:r>
            <a:r>
              <a:rPr b="1" lang="fr-FR" sz="1400" spc="-1" strike="noStrike">
                <a:solidFill>
                  <a:srgbClr val="000000"/>
                </a:solidFill>
                <a:latin typeface="Arial"/>
              </a:rPr>
              <a:t>= (129 101,17 - 3 007,94 - 800,00) = </a:t>
            </a:r>
            <a:r>
              <a:rPr b="1" lang="fr-FR" sz="1400" spc="-1" strike="noStrike">
                <a:solidFill>
                  <a:srgbClr val="ff0000"/>
                </a:solidFill>
                <a:latin typeface="Arial"/>
              </a:rPr>
              <a:t>125 293,23 tonnes</a:t>
            </a:r>
            <a:endParaRPr b="0" lang="fr-FR" sz="1400" spc="-1" strike="noStrike">
              <a:latin typeface="Arial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179640" y="175680"/>
            <a:ext cx="8674920" cy="433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aadc14"/>
                </a:solidFill>
                <a:latin typeface="Arial"/>
              </a:rPr>
              <a:t>Ravalement de façade de l’usine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030f40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214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9771E9DF-53D5-40DD-A0BF-A8C33892071F}" type="slidenum">
              <a:rPr b="1" lang="fr-FR" sz="1000" spc="-1" strike="noStrike">
                <a:solidFill>
                  <a:srgbClr val="aadc14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aadc14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pic>
        <p:nvPicPr>
          <p:cNvPr id="215" name="Picture 1" descr=""/>
          <p:cNvPicPr/>
          <p:nvPr/>
        </p:nvPicPr>
        <p:blipFill>
          <a:blip r:embed="rId1"/>
          <a:stretch/>
        </p:blipFill>
        <p:spPr>
          <a:xfrm>
            <a:off x="3960" y="925200"/>
            <a:ext cx="4465080" cy="2511360"/>
          </a:xfrm>
          <a:prstGeom prst="rect">
            <a:avLst/>
          </a:prstGeom>
          <a:ln>
            <a:noFill/>
          </a:ln>
        </p:spPr>
      </p:pic>
      <p:pic>
        <p:nvPicPr>
          <p:cNvPr id="216" name="Picture 3" descr=""/>
          <p:cNvPicPr/>
          <p:nvPr/>
        </p:nvPicPr>
        <p:blipFill>
          <a:blip r:embed="rId2"/>
          <a:stretch/>
        </p:blipFill>
        <p:spPr>
          <a:xfrm>
            <a:off x="4679640" y="922320"/>
            <a:ext cx="4464000" cy="2511000"/>
          </a:xfrm>
          <a:prstGeom prst="rect">
            <a:avLst/>
          </a:prstGeom>
          <a:ln>
            <a:noFill/>
          </a:ln>
        </p:spPr>
      </p:pic>
      <p:pic>
        <p:nvPicPr>
          <p:cNvPr id="217" name="Picture 5" descr=""/>
          <p:cNvPicPr/>
          <p:nvPr/>
        </p:nvPicPr>
        <p:blipFill>
          <a:blip r:embed="rId3"/>
          <a:stretch/>
        </p:blipFill>
        <p:spPr>
          <a:xfrm>
            <a:off x="3960" y="3556800"/>
            <a:ext cx="4465080" cy="2511360"/>
          </a:xfrm>
          <a:prstGeom prst="rect">
            <a:avLst/>
          </a:prstGeom>
          <a:ln>
            <a:noFill/>
          </a:ln>
        </p:spPr>
      </p:pic>
      <p:pic>
        <p:nvPicPr>
          <p:cNvPr id="218" name="Picture 7" descr=""/>
          <p:cNvPicPr/>
          <p:nvPr/>
        </p:nvPicPr>
        <p:blipFill>
          <a:blip r:embed="rId4"/>
          <a:stretch/>
        </p:blipFill>
        <p:spPr>
          <a:xfrm>
            <a:off x="4679640" y="3557160"/>
            <a:ext cx="4464000" cy="2511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251640" y="79920"/>
            <a:ext cx="8712720" cy="756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fr-FR" sz="2500" spc="-1" strike="noStrike">
                <a:solidFill>
                  <a:srgbClr val="ffffff"/>
                </a:solidFill>
                <a:latin typeface="Arial"/>
              </a:rPr>
              <a:t>Fonctionnement des fours d’incinération</a:t>
            </a:r>
            <a:endParaRPr b="1" lang="fr-FR" sz="25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Arial"/>
              </a:rPr>
              <a:t>Chiffres clefs - AZALYS</a:t>
            </a: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1" lang="fr-FR" sz="1800" spc="-1" strike="noStrike">
              <a:solidFill>
                <a:srgbClr val="030f40"/>
              </a:solidFill>
              <a:latin typeface="Arial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684360" y="6381720"/>
            <a:ext cx="6695640" cy="466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fr-FR" sz="1000" spc="-1" strike="noStrike">
                <a:solidFill>
                  <a:srgbClr val="ffffff"/>
                </a:solidFill>
                <a:latin typeface="Arial"/>
              </a:rPr>
              <a:t>C.S.S 2019</a:t>
            </a:r>
            <a:endParaRPr b="0" lang="fr-FR" sz="1000" spc="-1" strike="noStrike">
              <a:latin typeface="Times New Roman"/>
            </a:endParaRPr>
          </a:p>
        </p:txBody>
      </p:sp>
      <p:sp>
        <p:nvSpPr>
          <p:cNvPr id="221" name="TextShape 3"/>
          <p:cNvSpPr txBox="1"/>
          <p:nvPr/>
        </p:nvSpPr>
        <p:spPr>
          <a:xfrm>
            <a:off x="0" y="6381720"/>
            <a:ext cx="684000" cy="466200"/>
          </a:xfrm>
          <a:prstGeom prst="rect">
            <a:avLst/>
          </a:prstGeom>
          <a:noFill/>
          <a:ln>
            <a:noFill/>
          </a:ln>
        </p:spPr>
        <p:txBody>
          <a:bodyPr lIns="0" rIns="54000" tIns="0" bIns="0"/>
          <a:p>
            <a:pPr algn="r">
              <a:lnSpc>
                <a:spcPct val="100000"/>
              </a:lnSpc>
            </a:pPr>
            <a:fld id="{D7576639-5216-44FC-9020-0EC88506454B}" type="slidenum">
              <a:rPr b="1" lang="fr-FR" sz="1000" spc="-1" strike="noStrike">
                <a:solidFill>
                  <a:srgbClr val="030f40"/>
                </a:solidFill>
                <a:latin typeface="Arial"/>
              </a:rPr>
              <a:t>&lt;numéro&gt;</a:t>
            </a:fld>
            <a:r>
              <a:rPr b="1" lang="fr-FR" sz="1000" spc="-1" strike="noStrike">
                <a:solidFill>
                  <a:srgbClr val="030f40"/>
                </a:solidFill>
                <a:latin typeface="Arial"/>
              </a:rPr>
              <a:t> I</a:t>
            </a:r>
            <a:endParaRPr b="0" lang="fr-FR" sz="1000" spc="-1" strike="noStrike">
              <a:latin typeface="Times New Roman"/>
            </a:endParaRPr>
          </a:p>
        </p:txBody>
      </p:sp>
      <p:pic>
        <p:nvPicPr>
          <p:cNvPr id="222" name="Espace réservé du contenu 7" descr=""/>
          <p:cNvPicPr/>
          <p:nvPr/>
        </p:nvPicPr>
        <p:blipFill>
          <a:blip r:embed="rId1"/>
          <a:stretch/>
        </p:blipFill>
        <p:spPr>
          <a:xfrm>
            <a:off x="1076400" y="836640"/>
            <a:ext cx="8042400" cy="5068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767c97"/>
      </a:dk2>
      <a:lt2>
        <a:srgbClr val="d5d6de"/>
      </a:lt2>
      <a:accent1>
        <a:srgbClr val="3d466c"/>
      </a:accent1>
      <a:accent2>
        <a:srgbClr val="c4de51"/>
      </a:accent2>
      <a:accent3>
        <a:srgbClr val="abafbf"/>
      </a:accent3>
      <a:accent4>
        <a:srgbClr val="e0e7c7"/>
      </a:accent4>
      <a:accent5>
        <a:srgbClr val="030f40"/>
      </a:accent5>
      <a:accent6>
        <a:srgbClr val="aadc14"/>
      </a:accent6>
      <a:hlink>
        <a:srgbClr val="030f40"/>
      </a:hlink>
      <a:folHlink>
        <a:srgbClr val="030f4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FR_SUEZ_version2010_v2</Template>
  <TotalTime>14683</TotalTime>
  <Application>LibreOffice/5.4.7.2.M6$Windows_X86_64 LibreOffice_project/84cdc5b975a208eecf96cb73014f465650380623</Application>
  <Words>2251</Words>
  <Paragraphs>739</Paragraphs>
  <Company>SUEZ ENVIRONNEMENT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2015-11-02T17:13:16Z</dcterms:created>
  <dc:creator>Polano, Anthony</dc:creator>
  <dc:description/>
  <dc:language>fr-FR</dc:language>
  <cp:lastModifiedBy>Serpinsky, Boris</cp:lastModifiedBy>
  <cp:lastPrinted>2017-04-03T15:23:34Z</cp:lastPrinted>
  <dcterms:modified xsi:type="dcterms:W3CDTF">2019-10-29T10:30:57Z</dcterms:modified>
  <cp:revision>396</cp:revision>
  <dc:subject>SUEZ</dc:subject>
  <dc:title>REVUE DE DIRECTION « Valorisation énergétique » 2015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SUEZ ENVIRONNEMENT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Manager">
    <vt:lpwstr>SUEZ</vt:lpwstr>
  </property>
  <property fmtid="{D5CDD505-2E9C-101B-9397-08002B2CF9AE}" pid="9" name="Notes">
    <vt:i4>4</vt:i4>
  </property>
  <property fmtid="{D5CDD505-2E9C-101B-9397-08002B2CF9AE}" pid="10" name="PresentationFormat">
    <vt:lpwstr>Affichage à l'écran (4:3)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35</vt:i4>
  </property>
</Properties>
</file>